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33"/>
  </p:notesMasterIdLst>
  <p:sldIdLst>
    <p:sldId id="256" r:id="rId3"/>
    <p:sldId id="264" r:id="rId4"/>
    <p:sldId id="4630" r:id="rId5"/>
    <p:sldId id="4740" r:id="rId6"/>
    <p:sldId id="257" r:id="rId7"/>
    <p:sldId id="262" r:id="rId8"/>
    <p:sldId id="263" r:id="rId9"/>
    <p:sldId id="4769" r:id="rId10"/>
    <p:sldId id="4768" r:id="rId11"/>
    <p:sldId id="4700" r:id="rId12"/>
    <p:sldId id="4683" r:id="rId13"/>
    <p:sldId id="2102" r:id="rId14"/>
    <p:sldId id="2104" r:id="rId15"/>
    <p:sldId id="4770" r:id="rId16"/>
    <p:sldId id="4772" r:id="rId17"/>
    <p:sldId id="4709" r:id="rId18"/>
    <p:sldId id="4757" r:id="rId19"/>
    <p:sldId id="4623" r:id="rId20"/>
    <p:sldId id="4756" r:id="rId21"/>
    <p:sldId id="4773" r:id="rId22"/>
    <p:sldId id="4698" r:id="rId23"/>
    <p:sldId id="4776" r:id="rId24"/>
    <p:sldId id="4735" r:id="rId25"/>
    <p:sldId id="4778" r:id="rId26"/>
    <p:sldId id="4737" r:id="rId27"/>
    <p:sldId id="4693" r:id="rId28"/>
    <p:sldId id="259" r:id="rId29"/>
    <p:sldId id="261" r:id="rId30"/>
    <p:sldId id="4694" r:id="rId31"/>
    <p:sldId id="46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Levy" initials="ML" lastIdx="1" clrIdx="0">
    <p:extLst>
      <p:ext uri="{19B8F6BF-5375-455C-9EA6-DF929625EA0E}">
        <p15:presenceInfo xmlns:p15="http://schemas.microsoft.com/office/powerpoint/2012/main" userId="S::matthew@nbconsult.co.za::687b95b9-071c-46c3-8399-192c10b763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A48B8-B8AC-4956-8AE5-17A5F31D400E}" v="6" dt="2020-02-17T06:58:00.6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52962" autoAdjust="0"/>
  </p:normalViewPr>
  <p:slideViewPr>
    <p:cSldViewPr snapToGrid="0" snapToObjects="1">
      <p:cViewPr varScale="1">
        <p:scale>
          <a:sx n="57" d="100"/>
          <a:sy n="57" d="100"/>
        </p:scale>
        <p:origin x="25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6/11/relationships/changesInfo" Target="changesInfos/changesInfo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Levy" userId="687b95b9-071c-46c3-8399-192c10b763c0" providerId="ADAL" clId="{795A48B8-B8AC-4956-8AE5-17A5F31D400E}"/>
    <pc:docChg chg="modSld">
      <pc:chgData name="Matthew Levy" userId="687b95b9-071c-46c3-8399-192c10b763c0" providerId="ADAL" clId="{795A48B8-B8AC-4956-8AE5-17A5F31D400E}" dt="2020-02-17T06:58:00.692" v="5"/>
      <pc:docMkLst>
        <pc:docMk/>
      </pc:docMkLst>
      <pc:sldChg chg="modTransition">
        <pc:chgData name="Matthew Levy" userId="687b95b9-071c-46c3-8399-192c10b763c0" providerId="ADAL" clId="{795A48B8-B8AC-4956-8AE5-17A5F31D400E}" dt="2020-02-17T06:57:16.202" v="0"/>
        <pc:sldMkLst>
          <pc:docMk/>
          <pc:sldMk cId="1689885476" sldId="4630"/>
        </pc:sldMkLst>
      </pc:sldChg>
      <pc:sldChg chg="modTransition">
        <pc:chgData name="Matthew Levy" userId="687b95b9-071c-46c3-8399-192c10b763c0" providerId="ADAL" clId="{795A48B8-B8AC-4956-8AE5-17A5F31D400E}" dt="2020-02-17T06:57:39.433" v="3"/>
        <pc:sldMkLst>
          <pc:docMk/>
          <pc:sldMk cId="394135739" sldId="4683"/>
        </pc:sldMkLst>
      </pc:sldChg>
      <pc:sldChg chg="modTransition">
        <pc:chgData name="Matthew Levy" userId="687b95b9-071c-46c3-8399-192c10b763c0" providerId="ADAL" clId="{795A48B8-B8AC-4956-8AE5-17A5F31D400E}" dt="2020-02-17T06:58:00.692" v="5"/>
        <pc:sldMkLst>
          <pc:docMk/>
          <pc:sldMk cId="791998240" sldId="4698"/>
        </pc:sldMkLst>
      </pc:sldChg>
      <pc:sldChg chg="modTransition">
        <pc:chgData name="Matthew Levy" userId="687b95b9-071c-46c3-8399-192c10b763c0" providerId="ADAL" clId="{795A48B8-B8AC-4956-8AE5-17A5F31D400E}" dt="2020-02-17T06:57:35.217" v="2"/>
        <pc:sldMkLst>
          <pc:docMk/>
          <pc:sldMk cId="3368091471" sldId="4700"/>
        </pc:sldMkLst>
      </pc:sldChg>
      <pc:sldChg chg="modTransition">
        <pc:chgData name="Matthew Levy" userId="687b95b9-071c-46c3-8399-192c10b763c0" providerId="ADAL" clId="{795A48B8-B8AC-4956-8AE5-17A5F31D400E}" dt="2020-02-17T06:57:50.492" v="4"/>
        <pc:sldMkLst>
          <pc:docMk/>
          <pc:sldMk cId="1073387656" sldId="4709"/>
        </pc:sldMkLst>
      </pc:sldChg>
      <pc:sldChg chg="modTransition">
        <pc:chgData name="Matthew Levy" userId="687b95b9-071c-46c3-8399-192c10b763c0" providerId="ADAL" clId="{795A48B8-B8AC-4956-8AE5-17A5F31D400E}" dt="2020-02-17T06:57:22.564" v="1"/>
        <pc:sldMkLst>
          <pc:docMk/>
          <pc:sldMk cId="1888680407" sldId="4740"/>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A33332-2B57-4C56-9CCC-A86AD5FFA98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6C0156D-67B0-465F-9CC8-C47199E51F67}">
      <dgm:prSet/>
      <dgm:spPr/>
      <dgm:t>
        <a:bodyPr/>
        <a:lstStyle/>
        <a:p>
          <a:r>
            <a:rPr lang="en-ZA" b="1" dirty="0"/>
            <a:t>Resource type</a:t>
          </a:r>
          <a:endParaRPr lang="en-US" dirty="0"/>
        </a:p>
      </dgm:t>
    </dgm:pt>
    <dgm:pt modelId="{0E4798B5-9C68-4E57-9D27-4C1B17373B4D}" type="parTrans" cxnId="{1D3AC70E-B3B6-4255-B70F-172AB2BE48AD}">
      <dgm:prSet/>
      <dgm:spPr/>
      <dgm:t>
        <a:bodyPr/>
        <a:lstStyle/>
        <a:p>
          <a:endParaRPr lang="en-US"/>
        </a:p>
      </dgm:t>
    </dgm:pt>
    <dgm:pt modelId="{9E6457C6-ACF6-4480-A7A8-A103074BCEFF}" type="sibTrans" cxnId="{1D3AC70E-B3B6-4255-B70F-172AB2BE48AD}">
      <dgm:prSet/>
      <dgm:spPr/>
      <dgm:t>
        <a:bodyPr/>
        <a:lstStyle/>
        <a:p>
          <a:endParaRPr lang="en-US"/>
        </a:p>
      </dgm:t>
    </dgm:pt>
    <dgm:pt modelId="{3472D09B-BB97-4185-A18F-B99EDA2CDC97}">
      <dgm:prSet/>
      <dgm:spPr/>
      <dgm:t>
        <a:bodyPr/>
        <a:lstStyle/>
        <a:p>
          <a:r>
            <a:rPr lang="en-ZA" dirty="0"/>
            <a:t>Units and Rate depend on Resource Type</a:t>
          </a:r>
          <a:endParaRPr lang="en-US" dirty="0"/>
        </a:p>
      </dgm:t>
    </dgm:pt>
    <dgm:pt modelId="{4B28B40B-6D7F-4776-B480-CB4DCA52CBDD}" type="parTrans" cxnId="{C050F4B7-A715-4990-983B-C18CFDE29A06}">
      <dgm:prSet/>
      <dgm:spPr/>
      <dgm:t>
        <a:bodyPr/>
        <a:lstStyle/>
        <a:p>
          <a:endParaRPr lang="en-US"/>
        </a:p>
      </dgm:t>
    </dgm:pt>
    <dgm:pt modelId="{2FEF1EC0-87CA-4BCF-B7BE-95B5E98326D0}" type="sibTrans" cxnId="{C050F4B7-A715-4990-983B-C18CFDE29A06}">
      <dgm:prSet/>
      <dgm:spPr/>
      <dgm:t>
        <a:bodyPr/>
        <a:lstStyle/>
        <a:p>
          <a:endParaRPr lang="en-US"/>
        </a:p>
      </dgm:t>
    </dgm:pt>
    <dgm:pt modelId="{3C209F35-BAB7-4668-8C1D-0422D7122575}">
      <dgm:prSet/>
      <dgm:spPr/>
      <dgm:t>
        <a:bodyPr/>
        <a:lstStyle/>
        <a:p>
          <a:r>
            <a:rPr lang="en-ZA" b="1" dirty="0"/>
            <a:t>Services</a:t>
          </a:r>
          <a:endParaRPr lang="en-US" dirty="0"/>
        </a:p>
      </dgm:t>
    </dgm:pt>
    <dgm:pt modelId="{9AEDE96F-69AC-4DD7-B6C9-A58D182D18FD}" type="parTrans" cxnId="{46FFD1FA-4864-4506-B09A-6AD99ECA86D7}">
      <dgm:prSet/>
      <dgm:spPr/>
      <dgm:t>
        <a:bodyPr/>
        <a:lstStyle/>
        <a:p>
          <a:endParaRPr lang="en-US"/>
        </a:p>
      </dgm:t>
    </dgm:pt>
    <dgm:pt modelId="{1EF0DA91-988D-41F1-8639-C45B49734B7D}" type="sibTrans" cxnId="{46FFD1FA-4864-4506-B09A-6AD99ECA86D7}">
      <dgm:prSet/>
      <dgm:spPr/>
      <dgm:t>
        <a:bodyPr/>
        <a:lstStyle/>
        <a:p>
          <a:endParaRPr lang="en-US"/>
        </a:p>
      </dgm:t>
    </dgm:pt>
    <dgm:pt modelId="{85AAAE3C-6EAA-4CC6-B4E4-DEFFF40415C7}">
      <dgm:prSet/>
      <dgm:spPr/>
      <dgm:t>
        <a:bodyPr/>
        <a:lstStyle/>
        <a:p>
          <a:r>
            <a:rPr lang="en-ZA" dirty="0"/>
            <a:t>First-party rates vs third-party rates</a:t>
          </a:r>
          <a:endParaRPr lang="en-US" dirty="0"/>
        </a:p>
      </dgm:t>
    </dgm:pt>
    <dgm:pt modelId="{B262728C-8662-455C-8F20-DA5AE5111038}" type="parTrans" cxnId="{24DAB0D7-7B3C-47D8-BF66-DFDE20739CDB}">
      <dgm:prSet/>
      <dgm:spPr/>
      <dgm:t>
        <a:bodyPr/>
        <a:lstStyle/>
        <a:p>
          <a:endParaRPr lang="en-US"/>
        </a:p>
      </dgm:t>
    </dgm:pt>
    <dgm:pt modelId="{DB45A1A4-2E19-4FA1-A2C2-1944503A47DB}" type="sibTrans" cxnId="{24DAB0D7-7B3C-47D8-BF66-DFDE20739CDB}">
      <dgm:prSet/>
      <dgm:spPr/>
      <dgm:t>
        <a:bodyPr/>
        <a:lstStyle/>
        <a:p>
          <a:endParaRPr lang="en-US"/>
        </a:p>
      </dgm:t>
    </dgm:pt>
    <dgm:pt modelId="{1A8BEC69-EA4F-404A-913C-5931A85FE0CF}">
      <dgm:prSet/>
      <dgm:spPr/>
      <dgm:t>
        <a:bodyPr/>
        <a:lstStyle/>
        <a:p>
          <a:r>
            <a:rPr lang="en-ZA" b="1"/>
            <a:t>Location</a:t>
          </a:r>
          <a:endParaRPr lang="en-US"/>
        </a:p>
      </dgm:t>
    </dgm:pt>
    <dgm:pt modelId="{8A8301D7-F03C-440E-AAE1-72527BFAC8D1}" type="parTrans" cxnId="{9341D808-F82E-4C45-A3C7-3B44E83142FD}">
      <dgm:prSet/>
      <dgm:spPr/>
      <dgm:t>
        <a:bodyPr/>
        <a:lstStyle/>
        <a:p>
          <a:endParaRPr lang="en-US"/>
        </a:p>
      </dgm:t>
    </dgm:pt>
    <dgm:pt modelId="{D8B0360C-A3F6-4E25-893D-43931D237706}" type="sibTrans" cxnId="{9341D808-F82E-4C45-A3C7-3B44E83142FD}">
      <dgm:prSet/>
      <dgm:spPr/>
      <dgm:t>
        <a:bodyPr/>
        <a:lstStyle/>
        <a:p>
          <a:endParaRPr lang="en-US"/>
        </a:p>
      </dgm:t>
    </dgm:pt>
    <dgm:pt modelId="{D2619F99-BF2A-4864-B94D-9B914047FC3C}">
      <dgm:prSet/>
      <dgm:spPr/>
      <dgm:t>
        <a:bodyPr/>
        <a:lstStyle/>
        <a:p>
          <a:r>
            <a:rPr lang="en-GB" dirty="0"/>
            <a:t>Popularity, demand, and local infrastructure costs</a:t>
          </a:r>
          <a:endParaRPr lang="en-US" dirty="0"/>
        </a:p>
      </dgm:t>
    </dgm:pt>
    <dgm:pt modelId="{B620782D-28E7-4550-83DC-DC82E7E50F12}" type="parTrans" cxnId="{74EE9431-B724-41C2-A6ED-87D8D8DA471D}">
      <dgm:prSet/>
      <dgm:spPr/>
      <dgm:t>
        <a:bodyPr/>
        <a:lstStyle/>
        <a:p>
          <a:endParaRPr lang="en-US"/>
        </a:p>
      </dgm:t>
    </dgm:pt>
    <dgm:pt modelId="{68765E73-CA1A-44C7-A547-6C4DCF4BC3CE}" type="sibTrans" cxnId="{74EE9431-B724-41C2-A6ED-87D8D8DA471D}">
      <dgm:prSet/>
      <dgm:spPr/>
      <dgm:t>
        <a:bodyPr/>
        <a:lstStyle/>
        <a:p>
          <a:endParaRPr lang="en-US"/>
        </a:p>
      </dgm:t>
    </dgm:pt>
    <dgm:pt modelId="{6DEAC1F8-DE48-4006-AD9F-3B9ADC8B383A}">
      <dgm:prSet/>
      <dgm:spPr/>
      <dgm:t>
        <a:bodyPr/>
        <a:lstStyle/>
        <a:p>
          <a:r>
            <a:rPr lang="en-GB" b="1"/>
            <a:t>Billing</a:t>
          </a:r>
          <a:r>
            <a:rPr lang="en-GB"/>
            <a:t> </a:t>
          </a:r>
          <a:r>
            <a:rPr lang="en-GB" b="1"/>
            <a:t>Zones</a:t>
          </a:r>
          <a:endParaRPr lang="en-US"/>
        </a:p>
      </dgm:t>
    </dgm:pt>
    <dgm:pt modelId="{1B220D88-CA09-4593-B5E8-EBE1ABE02B0B}" type="parTrans" cxnId="{F5965EEC-B2CD-4B2A-9B9A-29544BF6B1D2}">
      <dgm:prSet/>
      <dgm:spPr/>
      <dgm:t>
        <a:bodyPr/>
        <a:lstStyle/>
        <a:p>
          <a:endParaRPr lang="en-US"/>
        </a:p>
      </dgm:t>
    </dgm:pt>
    <dgm:pt modelId="{A7B0EF96-A260-4110-B061-A1C17FC8D967}" type="sibTrans" cxnId="{F5965EEC-B2CD-4B2A-9B9A-29544BF6B1D2}">
      <dgm:prSet/>
      <dgm:spPr/>
      <dgm:t>
        <a:bodyPr/>
        <a:lstStyle/>
        <a:p>
          <a:endParaRPr lang="en-US"/>
        </a:p>
      </dgm:t>
    </dgm:pt>
    <dgm:pt modelId="{6DA549B3-71AD-4DF7-9398-6C39965534FA}">
      <dgm:prSet/>
      <dgm:spPr/>
      <dgm:t>
        <a:bodyPr/>
        <a:lstStyle/>
        <a:p>
          <a:r>
            <a:rPr lang="en-GB"/>
            <a:t>Geographical grouping</a:t>
          </a:r>
          <a:endParaRPr lang="en-US"/>
        </a:p>
      </dgm:t>
    </dgm:pt>
    <dgm:pt modelId="{F370EFD0-C75D-457E-B3E4-EEC2300D8B30}" type="parTrans" cxnId="{076709E9-0300-42F1-A760-E56CE837D39D}">
      <dgm:prSet/>
      <dgm:spPr/>
      <dgm:t>
        <a:bodyPr/>
        <a:lstStyle/>
        <a:p>
          <a:endParaRPr lang="en-US"/>
        </a:p>
      </dgm:t>
    </dgm:pt>
    <dgm:pt modelId="{77F46245-57D2-446D-A93A-B1F7223BCB18}" type="sibTrans" cxnId="{076709E9-0300-42F1-A760-E56CE837D39D}">
      <dgm:prSet/>
      <dgm:spPr/>
      <dgm:t>
        <a:bodyPr/>
        <a:lstStyle/>
        <a:p>
          <a:endParaRPr lang="en-US"/>
        </a:p>
      </dgm:t>
    </dgm:pt>
    <dgm:pt modelId="{76AA25E9-936A-400D-AB01-AF2A72491318}" type="pres">
      <dgm:prSet presAssocID="{A9A33332-2B57-4C56-9CCC-A86AD5FFA98D}" presName="root" presStyleCnt="0">
        <dgm:presLayoutVars>
          <dgm:dir/>
          <dgm:resizeHandles val="exact"/>
        </dgm:presLayoutVars>
      </dgm:prSet>
      <dgm:spPr/>
    </dgm:pt>
    <dgm:pt modelId="{C1649DBF-B297-48C7-935E-1D75193000BE}" type="pres">
      <dgm:prSet presAssocID="{06C0156D-67B0-465F-9CC8-C47199E51F67}" presName="compNode" presStyleCnt="0"/>
      <dgm:spPr/>
    </dgm:pt>
    <dgm:pt modelId="{BFC2E96D-ACEE-4F5D-951B-F39BB98157D7}" type="pres">
      <dgm:prSet presAssocID="{06C0156D-67B0-465F-9CC8-C47199E51F67}" presName="bgRect" presStyleLbl="bgShp" presStyleIdx="0" presStyleCnt="4"/>
      <dgm:spPr/>
    </dgm:pt>
    <dgm:pt modelId="{4F085CFD-27A9-4090-93D4-23D5C2ED08E3}" type="pres">
      <dgm:prSet presAssocID="{06C0156D-67B0-465F-9CC8-C47199E51F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ox"/>
        </a:ext>
      </dgm:extLst>
    </dgm:pt>
    <dgm:pt modelId="{70C4F527-421C-4253-8261-CFC631ACAF0B}" type="pres">
      <dgm:prSet presAssocID="{06C0156D-67B0-465F-9CC8-C47199E51F67}" presName="spaceRect" presStyleCnt="0"/>
      <dgm:spPr/>
    </dgm:pt>
    <dgm:pt modelId="{2BA595E3-4BFA-49DC-B5E4-D525DCD1AD3F}" type="pres">
      <dgm:prSet presAssocID="{06C0156D-67B0-465F-9CC8-C47199E51F67}" presName="parTx" presStyleLbl="revTx" presStyleIdx="0" presStyleCnt="8">
        <dgm:presLayoutVars>
          <dgm:chMax val="0"/>
          <dgm:chPref val="0"/>
        </dgm:presLayoutVars>
      </dgm:prSet>
      <dgm:spPr/>
    </dgm:pt>
    <dgm:pt modelId="{BDF27D37-9D82-4A3E-B535-3024C6AD3D17}" type="pres">
      <dgm:prSet presAssocID="{06C0156D-67B0-465F-9CC8-C47199E51F67}" presName="desTx" presStyleLbl="revTx" presStyleIdx="1" presStyleCnt="8">
        <dgm:presLayoutVars/>
      </dgm:prSet>
      <dgm:spPr/>
    </dgm:pt>
    <dgm:pt modelId="{5CFA28BF-B31D-4EAD-B3D6-7B0C7A414DE3}" type="pres">
      <dgm:prSet presAssocID="{9E6457C6-ACF6-4480-A7A8-A103074BCEFF}" presName="sibTrans" presStyleCnt="0"/>
      <dgm:spPr/>
    </dgm:pt>
    <dgm:pt modelId="{4B368A26-943E-4889-AFF2-7BD2CB94F9AD}" type="pres">
      <dgm:prSet presAssocID="{3C209F35-BAB7-4668-8C1D-0422D7122575}" presName="compNode" presStyleCnt="0"/>
      <dgm:spPr/>
    </dgm:pt>
    <dgm:pt modelId="{AE0C335C-ADF5-4236-9503-326CD06E7722}" type="pres">
      <dgm:prSet presAssocID="{3C209F35-BAB7-4668-8C1D-0422D7122575}" presName="bgRect" presStyleLbl="bgShp" presStyleIdx="1" presStyleCnt="4"/>
      <dgm:spPr/>
    </dgm:pt>
    <dgm:pt modelId="{3AB0BB42-D1A0-45B8-AD36-5BE8D863F921}" type="pres">
      <dgm:prSet presAssocID="{3C209F35-BAB7-4668-8C1D-0422D712257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224FA442-455E-4751-ABDF-968AE916AB7D}" type="pres">
      <dgm:prSet presAssocID="{3C209F35-BAB7-4668-8C1D-0422D7122575}" presName="spaceRect" presStyleCnt="0"/>
      <dgm:spPr/>
    </dgm:pt>
    <dgm:pt modelId="{D16E3369-0921-44E8-9F12-13645E905013}" type="pres">
      <dgm:prSet presAssocID="{3C209F35-BAB7-4668-8C1D-0422D7122575}" presName="parTx" presStyleLbl="revTx" presStyleIdx="2" presStyleCnt="8">
        <dgm:presLayoutVars>
          <dgm:chMax val="0"/>
          <dgm:chPref val="0"/>
        </dgm:presLayoutVars>
      </dgm:prSet>
      <dgm:spPr/>
    </dgm:pt>
    <dgm:pt modelId="{353029F5-5EAB-42BE-A938-F1DE3D520B3B}" type="pres">
      <dgm:prSet presAssocID="{3C209F35-BAB7-4668-8C1D-0422D7122575}" presName="desTx" presStyleLbl="revTx" presStyleIdx="3" presStyleCnt="8">
        <dgm:presLayoutVars/>
      </dgm:prSet>
      <dgm:spPr/>
    </dgm:pt>
    <dgm:pt modelId="{5FC5F74E-951A-4C0A-B9E4-E64A1501EE51}" type="pres">
      <dgm:prSet presAssocID="{1EF0DA91-988D-41F1-8639-C45B49734B7D}" presName="sibTrans" presStyleCnt="0"/>
      <dgm:spPr/>
    </dgm:pt>
    <dgm:pt modelId="{2ADFDFD8-F247-46DE-9A6A-DA230185907A}" type="pres">
      <dgm:prSet presAssocID="{1A8BEC69-EA4F-404A-913C-5931A85FE0CF}" presName="compNode" presStyleCnt="0"/>
      <dgm:spPr/>
    </dgm:pt>
    <dgm:pt modelId="{B4FB2ACE-0497-44FD-8797-103335589C70}" type="pres">
      <dgm:prSet presAssocID="{1A8BEC69-EA4F-404A-913C-5931A85FE0CF}" presName="bgRect" presStyleLbl="bgShp" presStyleIdx="2" presStyleCnt="4"/>
      <dgm:spPr/>
    </dgm:pt>
    <dgm:pt modelId="{8BF06B78-D204-4382-8E10-EA4A8D9A9F73}" type="pres">
      <dgm:prSet presAssocID="{1A8BEC69-EA4F-404A-913C-5931A85FE0C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frica"/>
        </a:ext>
      </dgm:extLst>
    </dgm:pt>
    <dgm:pt modelId="{3247C0D3-ECB2-4819-816B-BAD59F316934}" type="pres">
      <dgm:prSet presAssocID="{1A8BEC69-EA4F-404A-913C-5931A85FE0CF}" presName="spaceRect" presStyleCnt="0"/>
      <dgm:spPr/>
    </dgm:pt>
    <dgm:pt modelId="{03BB202C-8DEA-44DD-B0D9-3E98F6821D64}" type="pres">
      <dgm:prSet presAssocID="{1A8BEC69-EA4F-404A-913C-5931A85FE0CF}" presName="parTx" presStyleLbl="revTx" presStyleIdx="4" presStyleCnt="8">
        <dgm:presLayoutVars>
          <dgm:chMax val="0"/>
          <dgm:chPref val="0"/>
        </dgm:presLayoutVars>
      </dgm:prSet>
      <dgm:spPr/>
    </dgm:pt>
    <dgm:pt modelId="{883952D9-AF22-4884-AC31-77E50C63240A}" type="pres">
      <dgm:prSet presAssocID="{1A8BEC69-EA4F-404A-913C-5931A85FE0CF}" presName="desTx" presStyleLbl="revTx" presStyleIdx="5" presStyleCnt="8">
        <dgm:presLayoutVars/>
      </dgm:prSet>
      <dgm:spPr/>
    </dgm:pt>
    <dgm:pt modelId="{1D531AF0-24D7-4E1B-83F7-FB97E36A7B6D}" type="pres">
      <dgm:prSet presAssocID="{D8B0360C-A3F6-4E25-893D-43931D237706}" presName="sibTrans" presStyleCnt="0"/>
      <dgm:spPr/>
    </dgm:pt>
    <dgm:pt modelId="{3C36120D-DBFD-435E-8FE4-24CE7ADC75CF}" type="pres">
      <dgm:prSet presAssocID="{6DEAC1F8-DE48-4006-AD9F-3B9ADC8B383A}" presName="compNode" presStyleCnt="0"/>
      <dgm:spPr/>
    </dgm:pt>
    <dgm:pt modelId="{AD10CA36-0742-4229-A2EE-803F471AC02D}" type="pres">
      <dgm:prSet presAssocID="{6DEAC1F8-DE48-4006-AD9F-3B9ADC8B383A}" presName="bgRect" presStyleLbl="bgShp" presStyleIdx="3" presStyleCnt="4"/>
      <dgm:spPr/>
    </dgm:pt>
    <dgm:pt modelId="{251F0005-81C8-49B2-A66E-375F69DB4DC4}" type="pres">
      <dgm:prSet presAssocID="{6DEAC1F8-DE48-4006-AD9F-3B9ADC8B383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012CE1D7-F21E-40DE-ABBF-14BCA8B34190}" type="pres">
      <dgm:prSet presAssocID="{6DEAC1F8-DE48-4006-AD9F-3B9ADC8B383A}" presName="spaceRect" presStyleCnt="0"/>
      <dgm:spPr/>
    </dgm:pt>
    <dgm:pt modelId="{C1A2C225-0572-40B1-8FE4-D9E039FEFFEC}" type="pres">
      <dgm:prSet presAssocID="{6DEAC1F8-DE48-4006-AD9F-3B9ADC8B383A}" presName="parTx" presStyleLbl="revTx" presStyleIdx="6" presStyleCnt="8">
        <dgm:presLayoutVars>
          <dgm:chMax val="0"/>
          <dgm:chPref val="0"/>
        </dgm:presLayoutVars>
      </dgm:prSet>
      <dgm:spPr/>
    </dgm:pt>
    <dgm:pt modelId="{E253B2A7-415E-4284-A7E8-C1042BE7B21E}" type="pres">
      <dgm:prSet presAssocID="{6DEAC1F8-DE48-4006-AD9F-3B9ADC8B383A}" presName="desTx" presStyleLbl="revTx" presStyleIdx="7" presStyleCnt="8">
        <dgm:presLayoutVars/>
      </dgm:prSet>
      <dgm:spPr/>
    </dgm:pt>
  </dgm:ptLst>
  <dgm:cxnLst>
    <dgm:cxn modelId="{9341D808-F82E-4C45-A3C7-3B44E83142FD}" srcId="{A9A33332-2B57-4C56-9CCC-A86AD5FFA98D}" destId="{1A8BEC69-EA4F-404A-913C-5931A85FE0CF}" srcOrd="2" destOrd="0" parTransId="{8A8301D7-F03C-440E-AAE1-72527BFAC8D1}" sibTransId="{D8B0360C-A3F6-4E25-893D-43931D237706}"/>
    <dgm:cxn modelId="{D6B01C0D-1D2B-4101-A5B3-7CF4C62FA2F6}" type="presOf" srcId="{D2619F99-BF2A-4864-B94D-9B914047FC3C}" destId="{883952D9-AF22-4884-AC31-77E50C63240A}" srcOrd="0" destOrd="0" presId="urn:microsoft.com/office/officeart/2018/2/layout/IconVerticalSolidList"/>
    <dgm:cxn modelId="{1D3AC70E-B3B6-4255-B70F-172AB2BE48AD}" srcId="{A9A33332-2B57-4C56-9CCC-A86AD5FFA98D}" destId="{06C0156D-67B0-465F-9CC8-C47199E51F67}" srcOrd="0" destOrd="0" parTransId="{0E4798B5-9C68-4E57-9D27-4C1B17373B4D}" sibTransId="{9E6457C6-ACF6-4480-A7A8-A103074BCEFF}"/>
    <dgm:cxn modelId="{34B49D25-5356-4D7E-A5DB-DFD32142024F}" type="presOf" srcId="{3472D09B-BB97-4185-A18F-B99EDA2CDC97}" destId="{BDF27D37-9D82-4A3E-B535-3024C6AD3D17}" srcOrd="0" destOrd="0" presId="urn:microsoft.com/office/officeart/2018/2/layout/IconVerticalSolidList"/>
    <dgm:cxn modelId="{74EE9431-B724-41C2-A6ED-87D8D8DA471D}" srcId="{1A8BEC69-EA4F-404A-913C-5931A85FE0CF}" destId="{D2619F99-BF2A-4864-B94D-9B914047FC3C}" srcOrd="0" destOrd="0" parTransId="{B620782D-28E7-4550-83DC-DC82E7E50F12}" sibTransId="{68765E73-CA1A-44C7-A547-6C4DCF4BC3CE}"/>
    <dgm:cxn modelId="{5DDCFE62-9DDF-48C7-9237-B79F04663D5E}" type="presOf" srcId="{A9A33332-2B57-4C56-9CCC-A86AD5FFA98D}" destId="{76AA25E9-936A-400D-AB01-AF2A72491318}" srcOrd="0" destOrd="0" presId="urn:microsoft.com/office/officeart/2018/2/layout/IconVerticalSolidList"/>
    <dgm:cxn modelId="{8A3F0368-E9CB-4730-9F47-96C13789ADD8}" type="presOf" srcId="{6DA549B3-71AD-4DF7-9398-6C39965534FA}" destId="{E253B2A7-415E-4284-A7E8-C1042BE7B21E}" srcOrd="0" destOrd="0" presId="urn:microsoft.com/office/officeart/2018/2/layout/IconVerticalSolidList"/>
    <dgm:cxn modelId="{A287EC53-671A-42AC-8245-FAE71D996906}" type="presOf" srcId="{06C0156D-67B0-465F-9CC8-C47199E51F67}" destId="{2BA595E3-4BFA-49DC-B5E4-D525DCD1AD3F}" srcOrd="0" destOrd="0" presId="urn:microsoft.com/office/officeart/2018/2/layout/IconVerticalSolidList"/>
    <dgm:cxn modelId="{AABBDB88-E46B-4922-A9DC-187DB8C2BCB6}" type="presOf" srcId="{3C209F35-BAB7-4668-8C1D-0422D7122575}" destId="{D16E3369-0921-44E8-9F12-13645E905013}" srcOrd="0" destOrd="0" presId="urn:microsoft.com/office/officeart/2018/2/layout/IconVerticalSolidList"/>
    <dgm:cxn modelId="{7C507898-077F-4465-B9A6-30D376AE3A9A}" type="presOf" srcId="{6DEAC1F8-DE48-4006-AD9F-3B9ADC8B383A}" destId="{C1A2C225-0572-40B1-8FE4-D9E039FEFFEC}" srcOrd="0" destOrd="0" presId="urn:microsoft.com/office/officeart/2018/2/layout/IconVerticalSolidList"/>
    <dgm:cxn modelId="{9F6492A9-8C2D-47DC-9C88-64E722D85C50}" type="presOf" srcId="{1A8BEC69-EA4F-404A-913C-5931A85FE0CF}" destId="{03BB202C-8DEA-44DD-B0D9-3E98F6821D64}" srcOrd="0" destOrd="0" presId="urn:microsoft.com/office/officeart/2018/2/layout/IconVerticalSolidList"/>
    <dgm:cxn modelId="{A9EDCDB1-C403-4797-BC47-B1CC72A8E30B}" type="presOf" srcId="{85AAAE3C-6EAA-4CC6-B4E4-DEFFF40415C7}" destId="{353029F5-5EAB-42BE-A938-F1DE3D520B3B}" srcOrd="0" destOrd="0" presId="urn:microsoft.com/office/officeart/2018/2/layout/IconVerticalSolidList"/>
    <dgm:cxn modelId="{C050F4B7-A715-4990-983B-C18CFDE29A06}" srcId="{06C0156D-67B0-465F-9CC8-C47199E51F67}" destId="{3472D09B-BB97-4185-A18F-B99EDA2CDC97}" srcOrd="0" destOrd="0" parTransId="{4B28B40B-6D7F-4776-B480-CB4DCA52CBDD}" sibTransId="{2FEF1EC0-87CA-4BCF-B7BE-95B5E98326D0}"/>
    <dgm:cxn modelId="{24DAB0D7-7B3C-47D8-BF66-DFDE20739CDB}" srcId="{3C209F35-BAB7-4668-8C1D-0422D7122575}" destId="{85AAAE3C-6EAA-4CC6-B4E4-DEFFF40415C7}" srcOrd="0" destOrd="0" parTransId="{B262728C-8662-455C-8F20-DA5AE5111038}" sibTransId="{DB45A1A4-2E19-4FA1-A2C2-1944503A47DB}"/>
    <dgm:cxn modelId="{076709E9-0300-42F1-A760-E56CE837D39D}" srcId="{6DEAC1F8-DE48-4006-AD9F-3B9ADC8B383A}" destId="{6DA549B3-71AD-4DF7-9398-6C39965534FA}" srcOrd="0" destOrd="0" parTransId="{F370EFD0-C75D-457E-B3E4-EEC2300D8B30}" sibTransId="{77F46245-57D2-446D-A93A-B1F7223BCB18}"/>
    <dgm:cxn modelId="{F5965EEC-B2CD-4B2A-9B9A-29544BF6B1D2}" srcId="{A9A33332-2B57-4C56-9CCC-A86AD5FFA98D}" destId="{6DEAC1F8-DE48-4006-AD9F-3B9ADC8B383A}" srcOrd="3" destOrd="0" parTransId="{1B220D88-CA09-4593-B5E8-EBE1ABE02B0B}" sibTransId="{A7B0EF96-A260-4110-B061-A1C17FC8D967}"/>
    <dgm:cxn modelId="{46FFD1FA-4864-4506-B09A-6AD99ECA86D7}" srcId="{A9A33332-2B57-4C56-9CCC-A86AD5FFA98D}" destId="{3C209F35-BAB7-4668-8C1D-0422D7122575}" srcOrd="1" destOrd="0" parTransId="{9AEDE96F-69AC-4DD7-B6C9-A58D182D18FD}" sibTransId="{1EF0DA91-988D-41F1-8639-C45B49734B7D}"/>
    <dgm:cxn modelId="{D92BE6C5-4208-44BC-BDBD-058439C4897B}" type="presParOf" srcId="{76AA25E9-936A-400D-AB01-AF2A72491318}" destId="{C1649DBF-B297-48C7-935E-1D75193000BE}" srcOrd="0" destOrd="0" presId="urn:microsoft.com/office/officeart/2018/2/layout/IconVerticalSolidList"/>
    <dgm:cxn modelId="{5B71D20E-A62A-4325-8681-E335C048894E}" type="presParOf" srcId="{C1649DBF-B297-48C7-935E-1D75193000BE}" destId="{BFC2E96D-ACEE-4F5D-951B-F39BB98157D7}" srcOrd="0" destOrd="0" presId="urn:microsoft.com/office/officeart/2018/2/layout/IconVerticalSolidList"/>
    <dgm:cxn modelId="{81EF0FA3-3691-47CE-83B1-9BF36F0CE9B3}" type="presParOf" srcId="{C1649DBF-B297-48C7-935E-1D75193000BE}" destId="{4F085CFD-27A9-4090-93D4-23D5C2ED08E3}" srcOrd="1" destOrd="0" presId="urn:microsoft.com/office/officeart/2018/2/layout/IconVerticalSolidList"/>
    <dgm:cxn modelId="{E43B8AD3-D5AE-4150-8C25-558D3664F506}" type="presParOf" srcId="{C1649DBF-B297-48C7-935E-1D75193000BE}" destId="{70C4F527-421C-4253-8261-CFC631ACAF0B}" srcOrd="2" destOrd="0" presId="urn:microsoft.com/office/officeart/2018/2/layout/IconVerticalSolidList"/>
    <dgm:cxn modelId="{5E5A6AAC-BCBC-48A0-B24E-D492ABDD3C80}" type="presParOf" srcId="{C1649DBF-B297-48C7-935E-1D75193000BE}" destId="{2BA595E3-4BFA-49DC-B5E4-D525DCD1AD3F}" srcOrd="3" destOrd="0" presId="urn:microsoft.com/office/officeart/2018/2/layout/IconVerticalSolidList"/>
    <dgm:cxn modelId="{4AFF0B5B-DEC2-4A92-9749-9EE176141E05}" type="presParOf" srcId="{C1649DBF-B297-48C7-935E-1D75193000BE}" destId="{BDF27D37-9D82-4A3E-B535-3024C6AD3D17}" srcOrd="4" destOrd="0" presId="urn:microsoft.com/office/officeart/2018/2/layout/IconVerticalSolidList"/>
    <dgm:cxn modelId="{11910DD8-DE21-48F8-B8D2-C1FDA30962A9}" type="presParOf" srcId="{76AA25E9-936A-400D-AB01-AF2A72491318}" destId="{5CFA28BF-B31D-4EAD-B3D6-7B0C7A414DE3}" srcOrd="1" destOrd="0" presId="urn:microsoft.com/office/officeart/2018/2/layout/IconVerticalSolidList"/>
    <dgm:cxn modelId="{059AAB9C-78A1-427B-9AD1-7D7142EA708F}" type="presParOf" srcId="{76AA25E9-936A-400D-AB01-AF2A72491318}" destId="{4B368A26-943E-4889-AFF2-7BD2CB94F9AD}" srcOrd="2" destOrd="0" presId="urn:microsoft.com/office/officeart/2018/2/layout/IconVerticalSolidList"/>
    <dgm:cxn modelId="{C13DC443-C4BE-4D58-864A-7C9156FE687B}" type="presParOf" srcId="{4B368A26-943E-4889-AFF2-7BD2CB94F9AD}" destId="{AE0C335C-ADF5-4236-9503-326CD06E7722}" srcOrd="0" destOrd="0" presId="urn:microsoft.com/office/officeart/2018/2/layout/IconVerticalSolidList"/>
    <dgm:cxn modelId="{068DC46B-9C78-43A8-8C78-AC4747829303}" type="presParOf" srcId="{4B368A26-943E-4889-AFF2-7BD2CB94F9AD}" destId="{3AB0BB42-D1A0-45B8-AD36-5BE8D863F921}" srcOrd="1" destOrd="0" presId="urn:microsoft.com/office/officeart/2018/2/layout/IconVerticalSolidList"/>
    <dgm:cxn modelId="{DAC50FBC-6776-4F08-85A1-D4ADEC266E7C}" type="presParOf" srcId="{4B368A26-943E-4889-AFF2-7BD2CB94F9AD}" destId="{224FA442-455E-4751-ABDF-968AE916AB7D}" srcOrd="2" destOrd="0" presId="urn:microsoft.com/office/officeart/2018/2/layout/IconVerticalSolidList"/>
    <dgm:cxn modelId="{C3E0FBCD-5B63-4A2D-8120-B4490C9ED9E6}" type="presParOf" srcId="{4B368A26-943E-4889-AFF2-7BD2CB94F9AD}" destId="{D16E3369-0921-44E8-9F12-13645E905013}" srcOrd="3" destOrd="0" presId="urn:microsoft.com/office/officeart/2018/2/layout/IconVerticalSolidList"/>
    <dgm:cxn modelId="{463F7D88-F13A-4CF4-B255-CF7E89BF287D}" type="presParOf" srcId="{4B368A26-943E-4889-AFF2-7BD2CB94F9AD}" destId="{353029F5-5EAB-42BE-A938-F1DE3D520B3B}" srcOrd="4" destOrd="0" presId="urn:microsoft.com/office/officeart/2018/2/layout/IconVerticalSolidList"/>
    <dgm:cxn modelId="{7A967694-B5CF-4DF5-B30F-81A14175E2AB}" type="presParOf" srcId="{76AA25E9-936A-400D-AB01-AF2A72491318}" destId="{5FC5F74E-951A-4C0A-B9E4-E64A1501EE51}" srcOrd="3" destOrd="0" presId="urn:microsoft.com/office/officeart/2018/2/layout/IconVerticalSolidList"/>
    <dgm:cxn modelId="{8E6BAA2F-CA11-4957-9B71-D6211FF4FF1C}" type="presParOf" srcId="{76AA25E9-936A-400D-AB01-AF2A72491318}" destId="{2ADFDFD8-F247-46DE-9A6A-DA230185907A}" srcOrd="4" destOrd="0" presId="urn:microsoft.com/office/officeart/2018/2/layout/IconVerticalSolidList"/>
    <dgm:cxn modelId="{63C1B679-EF31-4D3B-AABD-ABA380013F24}" type="presParOf" srcId="{2ADFDFD8-F247-46DE-9A6A-DA230185907A}" destId="{B4FB2ACE-0497-44FD-8797-103335589C70}" srcOrd="0" destOrd="0" presId="urn:microsoft.com/office/officeart/2018/2/layout/IconVerticalSolidList"/>
    <dgm:cxn modelId="{CEC40D1A-6B12-4615-8ECA-06317ED2F63E}" type="presParOf" srcId="{2ADFDFD8-F247-46DE-9A6A-DA230185907A}" destId="{8BF06B78-D204-4382-8E10-EA4A8D9A9F73}" srcOrd="1" destOrd="0" presId="urn:microsoft.com/office/officeart/2018/2/layout/IconVerticalSolidList"/>
    <dgm:cxn modelId="{D0F46A40-7700-4403-BC3D-3519AC521D98}" type="presParOf" srcId="{2ADFDFD8-F247-46DE-9A6A-DA230185907A}" destId="{3247C0D3-ECB2-4819-816B-BAD59F316934}" srcOrd="2" destOrd="0" presId="urn:microsoft.com/office/officeart/2018/2/layout/IconVerticalSolidList"/>
    <dgm:cxn modelId="{2772C12D-2042-46DC-800E-FE9440AEA008}" type="presParOf" srcId="{2ADFDFD8-F247-46DE-9A6A-DA230185907A}" destId="{03BB202C-8DEA-44DD-B0D9-3E98F6821D64}" srcOrd="3" destOrd="0" presId="urn:microsoft.com/office/officeart/2018/2/layout/IconVerticalSolidList"/>
    <dgm:cxn modelId="{69C23A46-40E9-48D7-8B58-B32DFA49C208}" type="presParOf" srcId="{2ADFDFD8-F247-46DE-9A6A-DA230185907A}" destId="{883952D9-AF22-4884-AC31-77E50C63240A}" srcOrd="4" destOrd="0" presId="urn:microsoft.com/office/officeart/2018/2/layout/IconVerticalSolidList"/>
    <dgm:cxn modelId="{59B039B8-098E-489F-8B8D-8A1A5BF61233}" type="presParOf" srcId="{76AA25E9-936A-400D-AB01-AF2A72491318}" destId="{1D531AF0-24D7-4E1B-83F7-FB97E36A7B6D}" srcOrd="5" destOrd="0" presId="urn:microsoft.com/office/officeart/2018/2/layout/IconVerticalSolidList"/>
    <dgm:cxn modelId="{8FA225E0-2D96-48F2-ACF4-E923CE6B5113}" type="presParOf" srcId="{76AA25E9-936A-400D-AB01-AF2A72491318}" destId="{3C36120D-DBFD-435E-8FE4-24CE7ADC75CF}" srcOrd="6" destOrd="0" presId="urn:microsoft.com/office/officeart/2018/2/layout/IconVerticalSolidList"/>
    <dgm:cxn modelId="{4412CFD9-48BE-4548-B0C3-6D7A026B5513}" type="presParOf" srcId="{3C36120D-DBFD-435E-8FE4-24CE7ADC75CF}" destId="{AD10CA36-0742-4229-A2EE-803F471AC02D}" srcOrd="0" destOrd="0" presId="urn:microsoft.com/office/officeart/2018/2/layout/IconVerticalSolidList"/>
    <dgm:cxn modelId="{BBF28110-6A7B-459E-994D-7B5450F3D3CF}" type="presParOf" srcId="{3C36120D-DBFD-435E-8FE4-24CE7ADC75CF}" destId="{251F0005-81C8-49B2-A66E-375F69DB4DC4}" srcOrd="1" destOrd="0" presId="urn:microsoft.com/office/officeart/2018/2/layout/IconVerticalSolidList"/>
    <dgm:cxn modelId="{46EF3D0B-43F4-4A4A-9EDD-493D9ECC23B2}" type="presParOf" srcId="{3C36120D-DBFD-435E-8FE4-24CE7ADC75CF}" destId="{012CE1D7-F21E-40DE-ABBF-14BCA8B34190}" srcOrd="2" destOrd="0" presId="urn:microsoft.com/office/officeart/2018/2/layout/IconVerticalSolidList"/>
    <dgm:cxn modelId="{344316E6-5D85-486B-BBAA-ADFDA71BBF61}" type="presParOf" srcId="{3C36120D-DBFD-435E-8FE4-24CE7ADC75CF}" destId="{C1A2C225-0572-40B1-8FE4-D9E039FEFFEC}" srcOrd="3" destOrd="0" presId="urn:microsoft.com/office/officeart/2018/2/layout/IconVerticalSolidList"/>
    <dgm:cxn modelId="{8FC9F6CF-09C5-446D-9A68-137DB50D15A3}" type="presParOf" srcId="{3C36120D-DBFD-435E-8FE4-24CE7ADC75CF}" destId="{E253B2A7-415E-4284-A7E8-C1042BE7B21E}"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2E96D-ACEE-4F5D-951B-F39BB98157D7}">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085CFD-27A9-4090-93D4-23D5C2ED08E3}">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A595E3-4BFA-49DC-B5E4-D525DCD1AD3F}">
      <dsp:nvSpPr>
        <dsp:cNvPr id="0" name=""/>
        <dsp:cNvSpPr/>
      </dsp:nvSpPr>
      <dsp:spPr>
        <a:xfrm>
          <a:off x="1429899" y="2442"/>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ZA" sz="2200" b="1" kern="1200" dirty="0"/>
            <a:t>Resource type</a:t>
          </a:r>
          <a:endParaRPr lang="en-US" sz="2200" kern="1200" dirty="0"/>
        </a:p>
      </dsp:txBody>
      <dsp:txXfrm>
        <a:off x="1429899" y="2442"/>
        <a:ext cx="2931121" cy="1238008"/>
      </dsp:txXfrm>
    </dsp:sp>
    <dsp:sp modelId="{BDF27D37-9D82-4A3E-B535-3024C6AD3D17}">
      <dsp:nvSpPr>
        <dsp:cNvPr id="0" name=""/>
        <dsp:cNvSpPr/>
      </dsp:nvSpPr>
      <dsp:spPr>
        <a:xfrm>
          <a:off x="4361021" y="2442"/>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ZA" sz="1600" kern="1200" dirty="0"/>
            <a:t>Units and Rate depend on Resource Type</a:t>
          </a:r>
          <a:endParaRPr lang="en-US" sz="1600" kern="1200" dirty="0"/>
        </a:p>
      </dsp:txBody>
      <dsp:txXfrm>
        <a:off x="4361021" y="2442"/>
        <a:ext cx="2152582" cy="1238008"/>
      </dsp:txXfrm>
    </dsp:sp>
    <dsp:sp modelId="{AE0C335C-ADF5-4236-9503-326CD06E7722}">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0BB42-D1A0-45B8-AD36-5BE8D863F921}">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6E3369-0921-44E8-9F12-13645E905013}">
      <dsp:nvSpPr>
        <dsp:cNvPr id="0" name=""/>
        <dsp:cNvSpPr/>
      </dsp:nvSpPr>
      <dsp:spPr>
        <a:xfrm>
          <a:off x="1429899" y="1549953"/>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ZA" sz="2200" b="1" kern="1200" dirty="0"/>
            <a:t>Services</a:t>
          </a:r>
          <a:endParaRPr lang="en-US" sz="2200" kern="1200" dirty="0"/>
        </a:p>
      </dsp:txBody>
      <dsp:txXfrm>
        <a:off x="1429899" y="1549953"/>
        <a:ext cx="2931121" cy="1238008"/>
      </dsp:txXfrm>
    </dsp:sp>
    <dsp:sp modelId="{353029F5-5EAB-42BE-A938-F1DE3D520B3B}">
      <dsp:nvSpPr>
        <dsp:cNvPr id="0" name=""/>
        <dsp:cNvSpPr/>
      </dsp:nvSpPr>
      <dsp:spPr>
        <a:xfrm>
          <a:off x="4361021" y="1549953"/>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ZA" sz="1600" kern="1200" dirty="0"/>
            <a:t>First-party rates vs third-party rates</a:t>
          </a:r>
          <a:endParaRPr lang="en-US" sz="1600" kern="1200" dirty="0"/>
        </a:p>
      </dsp:txBody>
      <dsp:txXfrm>
        <a:off x="4361021" y="1549953"/>
        <a:ext cx="2152582" cy="1238008"/>
      </dsp:txXfrm>
    </dsp:sp>
    <dsp:sp modelId="{B4FB2ACE-0497-44FD-8797-103335589C7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F06B78-D204-4382-8E10-EA4A8D9A9F73}">
      <dsp:nvSpPr>
        <dsp:cNvPr id="0" name=""/>
        <dsp:cNvSpPr/>
      </dsp:nvSpPr>
      <dsp:spPr>
        <a:xfrm>
          <a:off x="374497" y="3376015"/>
          <a:ext cx="680904" cy="6809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BB202C-8DEA-44DD-B0D9-3E98F6821D64}">
      <dsp:nvSpPr>
        <dsp:cNvPr id="0" name=""/>
        <dsp:cNvSpPr/>
      </dsp:nvSpPr>
      <dsp:spPr>
        <a:xfrm>
          <a:off x="1429899" y="309746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ZA" sz="2200" b="1" kern="1200"/>
            <a:t>Location</a:t>
          </a:r>
          <a:endParaRPr lang="en-US" sz="2200" kern="1200"/>
        </a:p>
      </dsp:txBody>
      <dsp:txXfrm>
        <a:off x="1429899" y="3097464"/>
        <a:ext cx="2931121" cy="1238008"/>
      </dsp:txXfrm>
    </dsp:sp>
    <dsp:sp modelId="{883952D9-AF22-4884-AC31-77E50C63240A}">
      <dsp:nvSpPr>
        <dsp:cNvPr id="0" name=""/>
        <dsp:cNvSpPr/>
      </dsp:nvSpPr>
      <dsp:spPr>
        <a:xfrm>
          <a:off x="4361021" y="309746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GB" sz="1600" kern="1200" dirty="0"/>
            <a:t>Popularity, demand, and local infrastructure costs</a:t>
          </a:r>
          <a:endParaRPr lang="en-US" sz="1600" kern="1200" dirty="0"/>
        </a:p>
      </dsp:txBody>
      <dsp:txXfrm>
        <a:off x="4361021" y="3097464"/>
        <a:ext cx="2152582" cy="1238008"/>
      </dsp:txXfrm>
    </dsp:sp>
    <dsp:sp modelId="{AD10CA36-0742-4229-A2EE-803F471AC02D}">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F0005-81C8-49B2-A66E-375F69DB4DC4}">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A2C225-0572-40B1-8FE4-D9E039FEFFEC}">
      <dsp:nvSpPr>
        <dsp:cNvPr id="0" name=""/>
        <dsp:cNvSpPr/>
      </dsp:nvSpPr>
      <dsp:spPr>
        <a:xfrm>
          <a:off x="1429899" y="464497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GB" sz="2200" b="1" kern="1200"/>
            <a:t>Billing</a:t>
          </a:r>
          <a:r>
            <a:rPr lang="en-GB" sz="2200" kern="1200"/>
            <a:t> </a:t>
          </a:r>
          <a:r>
            <a:rPr lang="en-GB" sz="2200" b="1" kern="1200"/>
            <a:t>Zones</a:t>
          </a:r>
          <a:endParaRPr lang="en-US" sz="2200" kern="1200"/>
        </a:p>
      </dsp:txBody>
      <dsp:txXfrm>
        <a:off x="1429899" y="4644974"/>
        <a:ext cx="2931121" cy="1238008"/>
      </dsp:txXfrm>
    </dsp:sp>
    <dsp:sp modelId="{E253B2A7-415E-4284-A7E8-C1042BE7B21E}">
      <dsp:nvSpPr>
        <dsp:cNvPr id="0" name=""/>
        <dsp:cNvSpPr/>
      </dsp:nvSpPr>
      <dsp:spPr>
        <a:xfrm>
          <a:off x="4361021" y="464497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GB" sz="1600" kern="1200"/>
            <a:t>Geographical grouping</a:t>
          </a:r>
          <a:endParaRPr lang="en-US" sz="1600" kern="1200"/>
        </a:p>
      </dsp:txBody>
      <dsp:txXfrm>
        <a:off x="4361021" y="4644974"/>
        <a:ext cx="2152582"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6A5EC-4D18-43F8-9901-4A2AB57E32BB}" type="datetimeFigureOut">
              <a:rPr lang="en-ZA" smtClean="0"/>
              <a:t>17/02/2020</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13CA4-41D9-40C5-A6A8-B2387B6F7FAA}" type="slidenum">
              <a:rPr lang="en-ZA" smtClean="0"/>
              <a:t>‹#›</a:t>
            </a:fld>
            <a:endParaRPr lang="en-ZA"/>
          </a:p>
        </p:txBody>
      </p:sp>
    </p:spTree>
    <p:extLst>
      <p:ext uri="{BB962C8B-B14F-4D97-AF65-F5344CB8AC3E}">
        <p14:creationId xmlns:p14="http://schemas.microsoft.com/office/powerpoint/2010/main" val="2401278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da.ms/S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arketplace.microsoft.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zure.microsoft.com/pricing/calculato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go back to we were at school, we all remember the basic math problems, </a:t>
            </a:r>
            <a:r>
              <a:rPr lang="en-GB" b="1" u="sng" dirty="0"/>
              <a:t>like 2+2 or 5x5</a:t>
            </a:r>
          </a:p>
          <a:p>
            <a:r>
              <a:rPr lang="en-GB" dirty="0"/>
              <a:t>but then things started to get a bit more serious</a:t>
            </a:r>
          </a:p>
          <a:p>
            <a:r>
              <a:rPr lang="en-GB" b="1" u="sng" dirty="0"/>
              <a:t>Mary went shopping and bought ingredients, came home and baked up a storm!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72458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who is responsible for this cloud spend? Is it the CFO who is in charge of the company’s purse strings or is it the developer who is deploying the resources? </a:t>
            </a:r>
          </a:p>
          <a:p>
            <a:endParaRPr lang="en-GB" dirty="0"/>
          </a:p>
          <a:p>
            <a:r>
              <a:rPr lang="en-GB" dirty="0"/>
              <a:t>What we typically find though is that it’s a community effort, everyone within the organisation is responsible for helping to control and understand the costs.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2/17/2020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831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your C-level executives are thinking about cloud v on-prem costs it can be a complicated matter with lots of things for them to think about. </a:t>
            </a:r>
          </a:p>
          <a:p>
            <a:endParaRPr lang="en-GB" dirty="0"/>
          </a:p>
          <a:p>
            <a:r>
              <a:rPr lang="en-GB" dirty="0"/>
              <a:t>Let’s delve back into the Maths/accountancy field for a bit. </a:t>
            </a:r>
          </a:p>
          <a:p>
            <a:endParaRPr lang="en-GB" dirty="0"/>
          </a:p>
          <a:p>
            <a:r>
              <a:rPr lang="en-GB" dirty="0"/>
              <a:t>When you buy physical hardware for your own datacentre that will appear as an asset on your company’s balance sheet.   But when you buy something from the cloud it will appear as a line on your profit &amp; loss statement. </a:t>
            </a:r>
          </a:p>
          <a:p>
            <a:endParaRPr lang="en-GB" dirty="0"/>
          </a:p>
          <a:p>
            <a:r>
              <a:rPr lang="en-GB" dirty="0"/>
              <a:t>Having the physical hardware on your books can increase your business value, as you own that.  In the cloud however that spend can reduce your net profit. </a:t>
            </a:r>
          </a:p>
          <a:p>
            <a:endParaRPr lang="en-GB" dirty="0"/>
          </a:p>
          <a:p>
            <a:r>
              <a:rPr lang="en-GB" dirty="0"/>
              <a:t>But that can have a benefit as you’ll be subject to less tax on your income.  And equally due to the hardware depreciation your taxes will be reduced as well. </a:t>
            </a:r>
          </a:p>
          <a:p>
            <a:endParaRPr lang="en-GB" dirty="0"/>
          </a:p>
          <a:p>
            <a:r>
              <a:rPr lang="en-GB" dirty="0"/>
              <a:t>So there is a lot to consider for your C-level executives when it comes to on-prem v cloud.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865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common question by customers is “Will the cloud be cheaper?”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41486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4413CA4-41D9-40C5-A6A8-B2387B6F7FAA}" type="slidenum">
              <a:rPr lang="en-ZA" smtClean="0"/>
              <a:t>15</a:t>
            </a:fld>
            <a:endParaRPr lang="en-ZA"/>
          </a:p>
        </p:txBody>
      </p:sp>
    </p:spTree>
    <p:extLst>
      <p:ext uri="{BB962C8B-B14F-4D97-AF65-F5344CB8AC3E}">
        <p14:creationId xmlns:p14="http://schemas.microsoft.com/office/powerpoint/2010/main" val="981857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dirty="0">
                <a:solidFill>
                  <a:schemeClr val="accent1">
                    <a:lumMod val="50000"/>
                  </a:schemeClr>
                </a:solidFill>
                <a:hlinkClick r:id="" action="ppaction://noaction">
                  <a:extLst>
                    <a:ext uri="{A12FA001-AC4F-418D-AE19-62706E023703}">
                      <ahyp:hlinkClr xmlns:ahyp="http://schemas.microsoft.com/office/drawing/2018/hyperlinkcolor" val="tx"/>
                    </a:ext>
                  </a:extLst>
                </a:hlinkClick>
              </a:rPr>
              <a:t>The Azure Total cost of Ownership calculator, can help to compare your on-prem costs versus what you want to use in the cloud. </a:t>
            </a:r>
          </a:p>
          <a:p>
            <a:endParaRPr lang="en-AU" sz="900" dirty="0">
              <a:solidFill>
                <a:schemeClr val="accent1">
                  <a:lumMod val="50000"/>
                </a:schemeClr>
              </a:solidFill>
              <a:hlinkClick r:id="" action="ppaction://noaction">
                <a:extLst>
                  <a:ext uri="{A12FA001-AC4F-418D-AE19-62706E023703}">
                    <ahyp:hlinkClr xmlns:ahyp="http://schemas.microsoft.com/office/drawing/2018/hyperlinkcolor" val="tx"/>
                  </a:ext>
                </a:extLst>
              </a:hlinkClick>
            </a:endParaRPr>
          </a:p>
          <a:p>
            <a:r>
              <a:rPr lang="en-AU" sz="900" dirty="0">
                <a:solidFill>
                  <a:schemeClr val="accent1">
                    <a:lumMod val="50000"/>
                  </a:schemeClr>
                </a:solidFill>
                <a:hlinkClick r:id="" action="ppaction://noaction">
                  <a:extLst>
                    <a:ext uri="{A12FA001-AC4F-418D-AE19-62706E023703}">
                      <ahyp:hlinkClr xmlns:ahyp="http://schemas.microsoft.com/office/drawing/2018/hyperlinkcolor" val="tx"/>
                    </a:ext>
                  </a:extLst>
                </a:hlinkClick>
              </a:rPr>
              <a:t>https://azure.microsoft.com/pricing/tco/calculator</a:t>
            </a:r>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166566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 Based Access Control can be used to restrict who can create resources and in terms of cost, remember I said it takes a community to control and track cloud spend? We want to give our financial team access to that data but not the ability to create/delete resources so we can do that via RBAC</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2/17/2020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895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Tags are super important and here in cost management, we want to tag things with the environment they belong to, so we can track spend within that environment (production v development) and also even use cost </a:t>
            </a:r>
            <a:r>
              <a:rPr lang="en-US" sz="882" b="0" i="0" u="none" strike="noStrike" kern="1200" dirty="0" err="1">
                <a:solidFill>
                  <a:schemeClr val="tx1"/>
                </a:solidFill>
                <a:effectLst/>
                <a:latin typeface="Segoe UI Light" pitchFamily="34" charset="0"/>
                <a:ea typeface="+mn-ea"/>
                <a:cs typeface="+mn-cs"/>
              </a:rPr>
              <a:t>centres</a:t>
            </a:r>
            <a:r>
              <a:rPr lang="en-US" sz="882" b="0" i="0" u="none" strike="noStrike" kern="1200" dirty="0">
                <a:solidFill>
                  <a:schemeClr val="tx1"/>
                </a:solidFill>
                <a:effectLst/>
                <a:latin typeface="Segoe UI Light" pitchFamily="34" charset="0"/>
                <a:ea typeface="+mn-ea"/>
                <a:cs typeface="+mn-cs"/>
              </a:rPr>
              <a:t>, so we can cross charge things back to other departments and not have the IT department pay for everything. </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2/17/2020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060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Because we are all human and can forget to do things we can use Azure Policy to help enforce our tags across our resources. Or we can use it to restrict the expensive SKUs, we don’t want to accidently spin up one of those VMs that are great for video editing but can cost up to $5,000 a month!</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2/17/2020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5185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Keeping track of what your spend is and making sure you don’t overspend before the bill comes in is always important.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68600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where Azure Budgets can help.  They can give you a sense of where you are for that billing period and help you be proactive if you are going to overspend what you forecasted.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88471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We then were told to calculate the cost of ONE of the cupcakes??</a:t>
            </a:r>
          </a:p>
          <a:p>
            <a:r>
              <a:rPr lang="en-GB" dirty="0"/>
              <a:t>And often it can feel like this is the type of maths problem we are presented with in cloud computing.  </a:t>
            </a:r>
          </a:p>
          <a:p>
            <a:r>
              <a:rPr lang="en-GB" b="1" u="sng" dirty="0"/>
              <a:t>We have this lump sum for our workloads but we really just want to understand what a VM costs.</a:t>
            </a:r>
            <a:r>
              <a:rPr lang="en-GB"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57261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Where did we spend all our money is the cry when the bill comes in right?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692513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where Azure Cost Analysis can come in handy as we can view our costs and break it down to understand the areas of high spend.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76121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that you understand the monthly bill, the cry is “Can we save any money?”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29053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Azure Advisor is a great service built into Azure that gives out a series of recommendations on different categories and costs savings is one of those areas.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52331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Recently announced was the fact that you can now monitor your AWS spend within Azure Cost Management, it does come with a small charge, 1% of your AWS spend.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769210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Other tools that can help Tailwind Traders assess, and understand how to move their workloads to the cloud are things like the App Service Migration tool.  Which can help assess public facing .NET and PHP Apps and feedback if and how they can be moved to the cloud.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06363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dirty="0"/>
              <a:t>Azure Migrate is the tool that can be used to assess, price up and migrate your on-prem </a:t>
            </a:r>
            <a:r>
              <a:rPr lang="en-AU" dirty="0" err="1"/>
              <a:t>vmware</a:t>
            </a:r>
            <a:r>
              <a:rPr lang="en-AU" dirty="0"/>
              <a:t> </a:t>
            </a:r>
            <a:r>
              <a:rPr lang="en-AU" dirty="0" err="1"/>
              <a:t>vms</a:t>
            </a:r>
            <a:r>
              <a:rPr lang="en-AU" dirty="0"/>
              <a:t> and </a:t>
            </a:r>
            <a:r>
              <a:rPr lang="en-AU" dirty="0" err="1"/>
              <a:t>hyper-v</a:t>
            </a:r>
            <a:r>
              <a:rPr lang="en-AU" dirty="0"/>
              <a:t> VMs.  The tool is pretty powerful and here at Ignite Orlando there is a session dedicated to it in the form of MSI30.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AU" dirty="0"/>
          </a:p>
          <a:p>
            <a:pPr marL="0" marR="0" lvl="0" indent="0" algn="l" defTabSz="914367" rtl="0" eaLnBrk="1" fontAlgn="auto" latinLnBrk="0" hangingPunct="1">
              <a:lnSpc>
                <a:spcPct val="90000"/>
              </a:lnSpc>
              <a:spcBef>
                <a:spcPts val="0"/>
              </a:spcBef>
              <a:spcAft>
                <a:spcPts val="333"/>
              </a:spcAft>
              <a:buClrTx/>
              <a:buSzTx/>
              <a:buFontTx/>
              <a:buNone/>
              <a:tabLst/>
              <a:defRPr/>
            </a:pPr>
            <a:r>
              <a:rPr lang="en-AU" dirty="0"/>
              <a:t>More details at </a:t>
            </a:r>
            <a:r>
              <a:rPr lang="en-AU" sz="900" dirty="0">
                <a:solidFill>
                  <a:schemeClr val="accent1">
                    <a:lumMod val="50000"/>
                  </a:schemeClr>
                </a:solidFill>
                <a:hlinkClick r:id="rId3">
                  <a:extLst>
                    <a:ext uri="{A12FA001-AC4F-418D-AE19-62706E023703}">
                      <ahyp:hlinkClr xmlns:ahyp="http://schemas.microsoft.com/office/drawing/2018/hyperlinkcolor" val="tx"/>
                    </a:ext>
                  </a:extLst>
                </a:hlinkClick>
              </a:rPr>
              <a:t>cda.ms/SM</a:t>
            </a:r>
            <a:endParaRPr lang="en-AU" sz="900" dirty="0">
              <a:solidFill>
                <a:schemeClr val="accent1">
                  <a:lumMod val="50000"/>
                </a:schemeClr>
              </a:solidFill>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97409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start a VM and meters start to tick away, </a:t>
            </a:r>
            <a:r>
              <a:rPr lang="en-US" dirty="0"/>
              <a:t>For Example:</a:t>
            </a:r>
          </a:p>
          <a:p>
            <a:r>
              <a:rPr lang="en-GB" sz="1200" b="0" i="0" kern="1200" dirty="0">
                <a:solidFill>
                  <a:schemeClr val="tx1"/>
                </a:solidFill>
                <a:effectLst/>
                <a:latin typeface="+mn-lt"/>
                <a:ea typeface="+mn-ea"/>
                <a:cs typeface="+mn-cs"/>
              </a:rPr>
              <a:t>Compute Hours</a:t>
            </a:r>
          </a:p>
          <a:p>
            <a:r>
              <a:rPr lang="en-GB" sz="1200" b="0" i="0" kern="1200" dirty="0">
                <a:solidFill>
                  <a:schemeClr val="tx1"/>
                </a:solidFill>
                <a:effectLst/>
                <a:latin typeface="+mn-lt"/>
                <a:ea typeface="+mn-ea"/>
                <a:cs typeface="+mn-cs"/>
              </a:rPr>
              <a:t>IP Address Hours</a:t>
            </a:r>
          </a:p>
          <a:p>
            <a:r>
              <a:rPr lang="en-GB" sz="1200" b="0" i="0" kern="1200" dirty="0">
                <a:solidFill>
                  <a:schemeClr val="tx1"/>
                </a:solidFill>
                <a:effectLst/>
                <a:latin typeface="+mn-lt"/>
                <a:ea typeface="+mn-ea"/>
                <a:cs typeface="+mn-cs"/>
              </a:rPr>
              <a:t>Data Transfer In</a:t>
            </a:r>
          </a:p>
          <a:p>
            <a:r>
              <a:rPr lang="en-GB" sz="1200" b="0" i="0" kern="1200" dirty="0">
                <a:solidFill>
                  <a:schemeClr val="tx1"/>
                </a:solidFill>
                <a:effectLst/>
                <a:latin typeface="+mn-lt"/>
                <a:ea typeface="+mn-ea"/>
                <a:cs typeface="+mn-cs"/>
              </a:rPr>
              <a:t>Data Transfer Out</a:t>
            </a:r>
          </a:p>
          <a:p>
            <a:r>
              <a:rPr lang="en-GB" sz="1200" b="0" i="0" kern="1200" dirty="0">
                <a:solidFill>
                  <a:schemeClr val="tx1"/>
                </a:solidFill>
                <a:effectLst/>
                <a:latin typeface="+mn-lt"/>
                <a:ea typeface="+mn-ea"/>
                <a:cs typeface="+mn-cs"/>
              </a:rPr>
              <a:t>Disk Operations</a:t>
            </a:r>
          </a:p>
          <a:p>
            <a:endParaRPr lang="en-ZA"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Pricing vary per product and often have different pricing tiers based on the size or capacity of the resource. </a:t>
            </a:r>
            <a:endParaRPr lang="en-ZA" dirty="0"/>
          </a:p>
          <a:p>
            <a:endParaRPr lang="en-ZA" dirty="0"/>
          </a:p>
        </p:txBody>
      </p:sp>
      <p:sp>
        <p:nvSpPr>
          <p:cNvPr id="4" name="Slide Number Placeholder 3"/>
          <p:cNvSpPr>
            <a:spLocks noGrp="1"/>
          </p:cNvSpPr>
          <p:nvPr>
            <p:ph type="sldNum" sz="quarter" idx="5"/>
          </p:nvPr>
        </p:nvSpPr>
        <p:spPr/>
        <p:txBody>
          <a:bodyPr/>
          <a:lstStyle/>
          <a:p>
            <a:fld id="{B4413CA4-41D9-40C5-A6A8-B2387B6F7FAA}" type="slidenum">
              <a:rPr lang="en-ZA" smtClean="0"/>
              <a:t>5</a:t>
            </a:fld>
            <a:endParaRPr lang="en-ZA"/>
          </a:p>
        </p:txBody>
      </p:sp>
    </p:spTree>
    <p:extLst>
      <p:ext uri="{BB962C8B-B14F-4D97-AF65-F5344CB8AC3E}">
        <p14:creationId xmlns:p14="http://schemas.microsoft.com/office/powerpoint/2010/main" val="173913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But that’s not all that determines the VM cost, Regions, Disk Type, Licensing, etc have a bearing as well. </a:t>
            </a:r>
          </a:p>
          <a:p>
            <a:endParaRPr lang="en-GB" sz="1200" b="1" i="0" u="sng"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Resource Type</a:t>
            </a:r>
            <a:r>
              <a:rPr lang="en-GB" sz="1200" b="0" i="0" kern="1200" dirty="0">
                <a:solidFill>
                  <a:schemeClr val="tx1"/>
                </a:solidFill>
                <a:effectLst/>
                <a:latin typeface="+mn-lt"/>
                <a:ea typeface="+mn-ea"/>
                <a:cs typeface="+mn-cs"/>
              </a:rPr>
              <a:t> The usage that a meter tracks and the number of meters associated with a resource depend on the resource type.</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Services</a:t>
            </a:r>
            <a:r>
              <a:rPr lang="en-GB" sz="1200" b="0" i="0" kern="1200" dirty="0">
                <a:solidFill>
                  <a:schemeClr val="tx1"/>
                </a:solidFill>
                <a:effectLst/>
                <a:latin typeface="+mn-lt"/>
                <a:ea typeface="+mn-ea"/>
                <a:cs typeface="+mn-cs"/>
              </a:rPr>
              <a:t> The Azure team develops and offers first-party products and services, while products and services from third-party vendors are available in the </a:t>
            </a:r>
            <a:r>
              <a:rPr lang="en-GB" sz="1200" b="0" i="0" u="sng" kern="1200" dirty="0">
                <a:solidFill>
                  <a:schemeClr val="tx1"/>
                </a:solidFill>
                <a:effectLst/>
                <a:latin typeface="+mn-lt"/>
                <a:ea typeface="+mn-ea"/>
                <a:cs typeface="+mn-cs"/>
                <a:hlinkClick r:id="rId3"/>
              </a:rPr>
              <a:t>Azure Marketplace </a:t>
            </a:r>
            <a:r>
              <a:rPr lang="en-GB" sz="1200" b="0" i="0" kern="1200" dirty="0">
                <a:solidFill>
                  <a:schemeClr val="tx1"/>
                </a:solidFill>
                <a:effectLst/>
                <a:latin typeface="+mn-lt"/>
                <a:ea typeface="+mn-ea"/>
                <a:cs typeface="+mn-cs"/>
              </a:rPr>
              <a:t>. Different billing structures apply to each of these categories.</a:t>
            </a:r>
          </a:p>
          <a:p>
            <a:endParaRPr lang="en-GB" sz="1200" b="0" i="0"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Location</a:t>
            </a:r>
            <a:r>
              <a:rPr lang="en-GB" sz="1200" b="0" i="0" u="none"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 potential savings you make from choosing the cheapest location could be offset by the additional cost of transferring data between those resources.</a:t>
            </a:r>
          </a:p>
          <a:p>
            <a:endParaRPr lang="en-GB" sz="1200" b="0" i="0" u="sng" kern="1200" dirty="0">
              <a:solidFill>
                <a:schemeClr val="tx1"/>
              </a:solidFill>
              <a:effectLst/>
              <a:latin typeface="+mn-lt"/>
              <a:ea typeface="+mn-ea"/>
              <a:cs typeface="+mn-cs"/>
            </a:endParaRPr>
          </a:p>
          <a:p>
            <a:r>
              <a:rPr lang="en-GB" sz="1200" b="1" i="0" u="sng" kern="1200" dirty="0">
                <a:solidFill>
                  <a:schemeClr val="tx1"/>
                </a:solidFill>
                <a:effectLst/>
                <a:latin typeface="+mn-lt"/>
                <a:ea typeface="+mn-ea"/>
                <a:cs typeface="+mn-cs"/>
              </a:rPr>
              <a:t>Zones </a:t>
            </a:r>
            <a:r>
              <a:rPr lang="en-GB" sz="1200" b="0" i="0" kern="1200" dirty="0">
                <a:solidFill>
                  <a:schemeClr val="tx1"/>
                </a:solidFill>
                <a:effectLst/>
                <a:latin typeface="+mn-lt"/>
                <a:ea typeface="+mn-ea"/>
                <a:cs typeface="+mn-cs"/>
              </a:rPr>
              <a:t>For outbound data transfers (data going </a:t>
            </a:r>
            <a:r>
              <a:rPr lang="en-GB" sz="1200" b="0" i="1" kern="1200" dirty="0">
                <a:solidFill>
                  <a:schemeClr val="tx1"/>
                </a:solidFill>
                <a:effectLst/>
                <a:latin typeface="+mn-lt"/>
                <a:ea typeface="+mn-ea"/>
                <a:cs typeface="+mn-cs"/>
              </a:rPr>
              <a:t>out</a:t>
            </a:r>
            <a:r>
              <a:rPr lang="en-GB" sz="1200" b="0" i="0" kern="1200" dirty="0">
                <a:solidFill>
                  <a:schemeClr val="tx1"/>
                </a:solidFill>
                <a:effectLst/>
                <a:latin typeface="+mn-lt"/>
                <a:ea typeface="+mn-ea"/>
                <a:cs typeface="+mn-cs"/>
              </a:rPr>
              <a:t> of Azure </a:t>
            </a:r>
            <a:r>
              <a:rPr lang="en-GB" sz="1200" b="0" i="0" kern="1200" dirty="0" err="1">
                <a:solidFill>
                  <a:schemeClr val="tx1"/>
                </a:solidFill>
                <a:effectLst/>
                <a:latin typeface="+mn-lt"/>
                <a:ea typeface="+mn-ea"/>
                <a:cs typeface="+mn-cs"/>
              </a:rPr>
              <a:t>datacenters</a:t>
            </a:r>
            <a:r>
              <a:rPr lang="en-GB" sz="1200" b="0" i="0" kern="1200" dirty="0">
                <a:solidFill>
                  <a:schemeClr val="tx1"/>
                </a:solidFill>
                <a:effectLst/>
                <a:latin typeface="+mn-lt"/>
                <a:ea typeface="+mn-ea"/>
                <a:cs typeface="+mn-cs"/>
              </a:rPr>
              <a:t>), the data transfer pricing is based on </a:t>
            </a:r>
            <a:r>
              <a:rPr lang="en-GB" sz="1200" b="1" i="0" kern="1200" dirty="0">
                <a:solidFill>
                  <a:schemeClr val="tx1"/>
                </a:solidFill>
                <a:effectLst/>
                <a:latin typeface="+mn-lt"/>
                <a:ea typeface="+mn-ea"/>
                <a:cs typeface="+mn-cs"/>
              </a:rPr>
              <a:t>Billing Zones</a:t>
            </a:r>
            <a:r>
              <a:rPr lang="en-GB" sz="1200" b="0" i="0" kern="1200" dirty="0">
                <a:solidFill>
                  <a:schemeClr val="tx1"/>
                </a:solidFill>
                <a:effectLst/>
                <a:latin typeface="+mn-lt"/>
                <a:ea typeface="+mn-ea"/>
                <a:cs typeface="+mn-cs"/>
              </a:rPr>
              <a:t>.</a:t>
            </a:r>
          </a:p>
          <a:p>
            <a:endParaRPr lang="en-ZA" b="1" u="sng" dirty="0"/>
          </a:p>
        </p:txBody>
      </p:sp>
      <p:sp>
        <p:nvSpPr>
          <p:cNvPr id="4" name="Slide Number Placeholder 3"/>
          <p:cNvSpPr>
            <a:spLocks noGrp="1"/>
          </p:cNvSpPr>
          <p:nvPr>
            <p:ph type="sldNum" sz="quarter" idx="5"/>
          </p:nvPr>
        </p:nvSpPr>
        <p:spPr/>
        <p:txBody>
          <a:bodyPr/>
          <a:lstStyle/>
          <a:p>
            <a:fld id="{B4413CA4-41D9-40C5-A6A8-B2387B6F7FAA}" type="slidenum">
              <a:rPr lang="en-ZA" smtClean="0"/>
              <a:t>6</a:t>
            </a:fld>
            <a:endParaRPr lang="en-ZA"/>
          </a:p>
        </p:txBody>
      </p:sp>
    </p:spTree>
    <p:extLst>
      <p:ext uri="{BB962C8B-B14F-4D97-AF65-F5344CB8AC3E}">
        <p14:creationId xmlns:p14="http://schemas.microsoft.com/office/powerpoint/2010/main" val="2049734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1" kern="1200" dirty="0">
                <a:solidFill>
                  <a:schemeClr val="tx1"/>
                </a:solidFill>
                <a:effectLst/>
                <a:latin typeface="+mn-lt"/>
                <a:ea typeface="+mn-ea"/>
                <a:cs typeface="+mn-cs"/>
              </a:rPr>
              <a:t>Availability Zone</a:t>
            </a:r>
            <a:r>
              <a:rPr lang="en-GB" sz="1200" b="0" i="0" kern="1200" dirty="0">
                <a:solidFill>
                  <a:schemeClr val="tx1"/>
                </a:solidFill>
                <a:effectLst/>
                <a:latin typeface="+mn-lt"/>
                <a:ea typeface="+mn-ea"/>
                <a:cs typeface="+mn-cs"/>
              </a:rPr>
              <a:t> refers to the failure protection that Azure provides for </a:t>
            </a:r>
            <a:r>
              <a:rPr lang="en-GB" sz="1200" b="0" i="0" kern="1200" dirty="0" err="1">
                <a:solidFill>
                  <a:schemeClr val="tx1"/>
                </a:solidFill>
                <a:effectLst/>
                <a:latin typeface="+mn-lt"/>
                <a:ea typeface="+mn-ea"/>
                <a:cs typeface="+mn-cs"/>
              </a:rPr>
              <a:t>datacenters</a:t>
            </a:r>
            <a:endParaRPr lang="en-ZA" dirty="0"/>
          </a:p>
        </p:txBody>
      </p:sp>
      <p:sp>
        <p:nvSpPr>
          <p:cNvPr id="4" name="Slide Number Placeholder 3"/>
          <p:cNvSpPr>
            <a:spLocks noGrp="1"/>
          </p:cNvSpPr>
          <p:nvPr>
            <p:ph type="sldNum" sz="quarter" idx="5"/>
          </p:nvPr>
        </p:nvSpPr>
        <p:spPr/>
        <p:txBody>
          <a:bodyPr/>
          <a:lstStyle/>
          <a:p>
            <a:fld id="{B4413CA4-41D9-40C5-A6A8-B2387B6F7FAA}" type="slidenum">
              <a:rPr lang="en-ZA" smtClean="0"/>
              <a:t>7</a:t>
            </a:fld>
            <a:endParaRPr lang="en-ZA"/>
          </a:p>
        </p:txBody>
      </p:sp>
    </p:spTree>
    <p:extLst>
      <p:ext uri="{BB962C8B-B14F-4D97-AF65-F5344CB8AC3E}">
        <p14:creationId xmlns:p14="http://schemas.microsoft.com/office/powerpoint/2010/main" val="2967500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common question all customers ask is “How Much will the cloud cost?”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3208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in true consultant style the answer really is “It depends”. </a:t>
            </a:r>
          </a:p>
          <a:p>
            <a:endParaRPr lang="en-GB" dirty="0"/>
          </a:p>
          <a:p>
            <a:r>
              <a:rPr lang="en-GB" dirty="0"/>
              <a:t>Decisions that YOU make about architecture will all effect the over all cost of your cloud spend.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40809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u="none" dirty="0">
                <a:solidFill>
                  <a:schemeClr val="accent1">
                    <a:lumMod val="50000"/>
                  </a:schemeClr>
                </a:solidFill>
                <a:hlinkClick r:id="rId3">
                  <a:extLst>
                    <a:ext uri="{A12FA001-AC4F-418D-AE19-62706E023703}">
                      <ahyp:hlinkClr xmlns:ahyp="http://schemas.microsoft.com/office/drawing/2018/hyperlinkcolor" val="tx"/>
                    </a:ext>
                  </a:extLst>
                </a:hlinkClick>
              </a:rPr>
              <a:t>We can utilise the Azure Pricing Calculator to help estimate what the cloud spend will be.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AU" sz="900" dirty="0">
              <a:solidFill>
                <a:schemeClr val="accent1">
                  <a:lumMod val="50000"/>
                </a:schemeClr>
              </a:solidFill>
              <a:hlinkClick r:id="" action="ppaction://noaction">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AU" sz="900" dirty="0">
                <a:solidFill>
                  <a:schemeClr val="accent1">
                    <a:lumMod val="50000"/>
                  </a:schemeClr>
                </a:solidFill>
                <a:hlinkClick r:id="" action="ppaction://noaction">
                  <a:extLst>
                    <a:ext uri="{A12FA001-AC4F-418D-AE19-62706E023703}">
                      <ahyp:hlinkClr xmlns:ahyp="http://schemas.microsoft.com/office/drawing/2018/hyperlinkcolor" val="tx"/>
                    </a:ext>
                  </a:extLst>
                </a:hlinkClick>
              </a:rPr>
              <a:t>https://azure.microsoft.com/pricing/calculator/</a:t>
            </a:r>
            <a:endParaRPr lang="en-AU" sz="900" dirty="0">
              <a:solidFill>
                <a:schemeClr val="accent1">
                  <a:lumMod val="50000"/>
                </a:schemeClr>
              </a:solidFill>
            </a:endParaRP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8100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demo, we talk about how Tailwind Traders will log into the Azure pricing calculator so they can pull in their Enterprise Agreement pricing, but also if you don’t have an EA how you can log in and use it to save your pricing scenarios. </a:t>
            </a:r>
          </a:p>
          <a:p>
            <a:endParaRPr lang="en-GB" dirty="0"/>
          </a:p>
          <a:p>
            <a:r>
              <a:rPr lang="en-GB" dirty="0"/>
              <a:t>We demonstrate that you can use the Example scenario tab to see solutions and then price them up. </a:t>
            </a:r>
          </a:p>
          <a:p>
            <a:endParaRPr lang="en-GB" dirty="0"/>
          </a:p>
          <a:p>
            <a:r>
              <a:rPr lang="en-GB" dirty="0"/>
              <a:t>We then walk through how to price up a VM and about VM tier and instance size.  We talk about how we use instances to group machine types together. </a:t>
            </a:r>
          </a:p>
          <a:p>
            <a:endParaRPr lang="en-GB" dirty="0"/>
          </a:p>
          <a:p>
            <a:r>
              <a:rPr lang="en-GB" dirty="0"/>
              <a:t>We then talk about Reserved Instances and Azure Hybrid Benefit and how it can save money. </a:t>
            </a:r>
          </a:p>
          <a:p>
            <a:endParaRPr lang="en-GB" dirty="0"/>
          </a:p>
          <a:p>
            <a:r>
              <a:rPr lang="en-GB" dirty="0"/>
              <a:t>We walk through configuring disks and then explain we can save that price configuration or export it. </a:t>
            </a:r>
          </a:p>
          <a:p>
            <a:endParaRPr lang="en-GB" dirty="0"/>
          </a:p>
          <a:p>
            <a:r>
              <a:rPr lang="en-GB" dirty="0"/>
              <a:t>We’re not done there though as we want to price up a backup for this VM and we take the audience through configuring that. </a:t>
            </a:r>
          </a:p>
          <a:p>
            <a:endParaRPr lang="en-GB" dirty="0"/>
          </a:p>
          <a:p>
            <a:r>
              <a:rPr lang="en-GB" dirty="0"/>
              <a:t>Explaining about the clone button and how it can be use to duplicate costings for another VM.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6126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10004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E7BD-841B-2741-8156-20F597196D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20A169-34E1-4447-8292-5F0D2CCB99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857510-2BC6-AE43-9009-DD8541CF8191}"/>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1636035D-B961-E74B-94F4-5B0C97A9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6B53-3FD9-DF49-A23C-DE7D7B0F207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64880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26DCF-6A2E-C84F-88CE-7DD4682BB6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AB4F9C-BF1B-6F48-9D49-B794C1016AC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4C247F-E444-194A-B36B-76FF9E4C16C7}"/>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5D3326F9-E1BF-C244-A8BF-3B911D0C0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34AC2-CCC3-024B-94A9-D3937FC2B66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8275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187146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31728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377960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0553795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504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6850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27414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9783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83848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976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310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28002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101659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56056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078613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73954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21923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466682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2853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C142-0020-BD44-ACFE-9A7BEB5DFF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CD9EB72-039A-9747-A5FA-6A6BD3A2F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3F9248-C097-E848-9C30-B2BB6CAD3C57}"/>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6BA4997B-51D6-6F4E-88AA-82514977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33E71-8F39-C740-B4A8-C03B38CC0BFA}"/>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94694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37207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62528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873652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539121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83245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97418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226882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7132698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5961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65107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46CD-783C-E446-A654-5A97D52E5C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B311D7-FB26-3447-89AA-C3A970F995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99C9821-F53E-3D43-95C2-7DA259B8E9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39553A-38DC-2849-9767-A79354E5F7A9}"/>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6" name="Footer Placeholder 5">
            <a:extLst>
              <a:ext uri="{FF2B5EF4-FFF2-40B4-BE49-F238E27FC236}">
                <a16:creationId xmlns:a16="http://schemas.microsoft.com/office/drawing/2014/main" id="{E0DD1614-9637-4C4A-AAAD-EE2CB1E13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D2C81-C0BD-C340-9281-0E6DE6F3D25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5144460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570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2482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936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05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6058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5405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17271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7266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0292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E8C6-202A-F64A-BA01-9911062B6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E30AB48-1C58-CC47-A010-FE5713AC47E8}"/>
              </a:ext>
            </a:extLst>
          </p:cNvPr>
          <p:cNvSpPr>
            <a:spLocks noGrp="1"/>
          </p:cNvSpPr>
          <p:nvPr>
            <p:ph sz="half" idx="1"/>
          </p:nvPr>
        </p:nvSpPr>
        <p:spPr>
          <a:xfrm>
            <a:off x="368135" y="1825625"/>
            <a:ext cx="5651665"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8AF4BDF-70C4-3F46-90C6-7C02463D0D2C}"/>
              </a:ext>
            </a:extLst>
          </p:cNvPr>
          <p:cNvSpPr>
            <a:spLocks noGrp="1"/>
          </p:cNvSpPr>
          <p:nvPr>
            <p:ph sz="half" idx="2"/>
          </p:nvPr>
        </p:nvSpPr>
        <p:spPr>
          <a:xfrm>
            <a:off x="6172199" y="1825625"/>
            <a:ext cx="56674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1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97D-F55E-D545-AF06-17BFDCC76F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87DBF6-EF12-0146-A518-DAA88767C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0DE060-D9DC-AC41-BD50-79B0234B19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73D2A22-D6C1-2B4D-8913-A9183A5C53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F1B4B8-382C-B348-A6A8-EEF630DB4B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5A1B989-8141-2B4E-B17C-EC9933EE07BF}"/>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8" name="Footer Placeholder 7">
            <a:extLst>
              <a:ext uri="{FF2B5EF4-FFF2-40B4-BE49-F238E27FC236}">
                <a16:creationId xmlns:a16="http://schemas.microsoft.com/office/drawing/2014/main" id="{44321111-8CBB-8D44-AC98-AB93F2AA5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B2836-4AE2-F841-B3E2-BFBEC8C2254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796319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73F7-37E8-7C43-A3FA-D2E265D07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4AA5B1-99C1-3D4D-BB06-FA5F099A00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40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2C32-9102-3C49-BEF5-404D391F865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248ACE9-B21C-F747-95AF-78DFB0FB8313}"/>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4" name="Footer Placeholder 3">
            <a:extLst>
              <a:ext uri="{FF2B5EF4-FFF2-40B4-BE49-F238E27FC236}">
                <a16:creationId xmlns:a16="http://schemas.microsoft.com/office/drawing/2014/main" id="{9EC09D8C-56E2-1B40-ABE7-25F97CFD9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F767-330C-DF4A-8B35-9876C1FB7E32}"/>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868822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B8E849-2F2B-AD42-8792-66D97CD423D8}"/>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3" name="Footer Placeholder 2">
            <a:extLst>
              <a:ext uri="{FF2B5EF4-FFF2-40B4-BE49-F238E27FC236}">
                <a16:creationId xmlns:a16="http://schemas.microsoft.com/office/drawing/2014/main" id="{53832D7A-6111-F74F-8CB6-BCE469A4A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9B27-1F36-8B4D-AA0F-7D733362D577}"/>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08763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E96B-37CE-FD44-A683-5D22241263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936213-2CA2-3446-B210-47F125FB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5CF1BD-BF83-674D-9885-22FDCC5A7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C527FB-5D2A-A546-AF67-C628441A5718}"/>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6" name="Footer Placeholder 5">
            <a:extLst>
              <a:ext uri="{FF2B5EF4-FFF2-40B4-BE49-F238E27FC236}">
                <a16:creationId xmlns:a16="http://schemas.microsoft.com/office/drawing/2014/main" id="{E324643E-A438-E14E-9E9B-C925183EC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11742-C9AE-1840-8F62-6EE3DC991FFE}"/>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81693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C7C7-528A-774D-8035-2C32DA60BF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8F5B5B-8ECF-4F4A-9DE8-CA9032FD7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0594E-0A32-8A46-981D-55FA4F214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41E011-6DB1-2F4C-9318-7BC034F264F8}"/>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6" name="Footer Placeholder 5">
            <a:extLst>
              <a:ext uri="{FF2B5EF4-FFF2-40B4-BE49-F238E27FC236}">
                <a16:creationId xmlns:a16="http://schemas.microsoft.com/office/drawing/2014/main" id="{96CE3516-9221-8F49-9F4D-82B68B081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86C30-456D-0048-B930-99D4A4E7ECE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55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image" Target="../media/image4.emf"/><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theme" Target="../theme/theme2.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8" Type="http://schemas.openxmlformats.org/officeDocument/2006/relationships/slideLayout" Target="../slideLayouts/slideLayout23.xml"/><Relationship Id="rId3"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FBE0A-E06F-6646-B029-91B5EAF70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559FAA-CECC-D24C-86C7-BC0406035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4AEE6-A33A-3C48-BBAA-84DDAE2D5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8858E285-A6F2-9F4E-9526-7C8DF898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9D79F-7881-BF4A-9FBD-E0D8E9BD5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14691-F8AB-0241-88DA-785A25419BFB}" type="slidenum">
              <a:rPr lang="en-US" smtClean="0"/>
              <a:t>‹#›</a:t>
            </a:fld>
            <a:endParaRPr lang="en-US"/>
          </a:p>
        </p:txBody>
      </p:sp>
    </p:spTree>
    <p:extLst>
      <p:ext uri="{BB962C8B-B14F-4D97-AF65-F5344CB8AC3E}">
        <p14:creationId xmlns:p14="http://schemas.microsoft.com/office/powerpoint/2010/main" val="82159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98" r:id="rId14"/>
    <p:sldLayoutId id="214748369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/AFUN70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17541940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msit.microsoftstream.com/video/39f5193c-4396-4332-abc3-c492e3a4f5c3?channelId=b9f7d4d3-e1c8-4804-b914-1b4098ac5997"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azure/cost-management/aws-integration-set-up-configure?WT.mc_id=twitter-social-socuf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docs.microsoft.com/en-us/azure/cost-management/aws-integration-manage?WT.mc_id=twitter-social-socuf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azure/cost-management/overview-cost-mgt" TargetMode="External"/><Relationship Id="rId2" Type="http://schemas.openxmlformats.org/officeDocument/2006/relationships/hyperlink" Target="https://azure.microsoft.com/features/azure-portal" TargetMode="External"/><Relationship Id="rId1" Type="http://schemas.openxmlformats.org/officeDocument/2006/relationships/slideLayout" Target="../slideLayouts/slideLayout2.xml"/><Relationship Id="rId5" Type="http://schemas.openxmlformats.org/officeDocument/2006/relationships/hyperlink" Target="https://docs.microsoft.com/azure/governance/policy/overview" TargetMode="External"/><Relationship Id="rId4" Type="http://schemas.openxmlformats.org/officeDocument/2006/relationships/hyperlink" Target="https://docs.microsoft.com/power-bi/service-connect-to-azure-enterpri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FF02ACB7-ADB0-0243-A286-FCCF169895F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428999"/>
            <a:ext cx="9144000" cy="926663"/>
          </a:xfrm>
        </p:spPr>
        <p:txBody>
          <a:bodyPr/>
          <a:lstStyle/>
          <a:p>
            <a:r>
              <a:rPr lang="en-US" dirty="0"/>
              <a:t>Azure Cost Management</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37155"/>
            <a:ext cx="9144000" cy="1655762"/>
          </a:xfrm>
        </p:spPr>
        <p:txBody>
          <a:bodyPr/>
          <a:lstStyle/>
          <a:p>
            <a:r>
              <a:rPr lang="en-US" dirty="0"/>
              <a:t>Matthew Levy</a:t>
            </a:r>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473211"/>
            <a:ext cx="12192000" cy="4119563"/>
          </a:xfrm>
          <a:prstGeom prst="rect">
            <a:avLst/>
          </a:prstGeom>
        </p:spPr>
      </p:pic>
    </p:spTree>
    <p:extLst>
      <p:ext uri="{BB962C8B-B14F-4D97-AF65-F5344CB8AC3E}">
        <p14:creationId xmlns:p14="http://schemas.microsoft.com/office/powerpoint/2010/main" val="177097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8AFAF8-F6AA-4E26-A608-8B928BD89A4A}"/>
              </a:ext>
            </a:extLst>
          </p:cNvPr>
          <p:cNvSpPr/>
          <p:nvPr/>
        </p:nvSpPr>
        <p:spPr bwMode="auto">
          <a:xfrm>
            <a:off x="1438656" y="1097281"/>
            <a:ext cx="9290304" cy="5059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a:xfrm>
            <a:off x="838200" y="144996"/>
            <a:ext cx="10515600" cy="1325563"/>
          </a:xfrm>
        </p:spPr>
        <p:txBody>
          <a:bodyPr/>
          <a:lstStyle/>
          <a:p>
            <a:r>
              <a:rPr lang="en-AU" dirty="0"/>
              <a:t>Azure Pricing Calculator (DEMO)</a:t>
            </a:r>
          </a:p>
        </p:txBody>
      </p:sp>
      <p:sp>
        <p:nvSpPr>
          <p:cNvPr id="5" name="Content Placeholder 4">
            <a:extLst>
              <a:ext uri="{FF2B5EF4-FFF2-40B4-BE49-F238E27FC236}">
                <a16:creationId xmlns:a16="http://schemas.microsoft.com/office/drawing/2014/main" id="{08D83B3F-AB9C-41CC-ADEC-8467882ADB62}"/>
              </a:ext>
            </a:extLst>
          </p:cNvPr>
          <p:cNvSpPr>
            <a:spLocks noGrp="1"/>
          </p:cNvSpPr>
          <p:nvPr>
            <p:ph idx="1"/>
          </p:nvPr>
        </p:nvSpPr>
        <p:spPr/>
        <p:txBody>
          <a:bodyPr/>
          <a:lstStyle/>
          <a:p>
            <a:endParaRPr lang="en-ZA"/>
          </a:p>
        </p:txBody>
      </p:sp>
      <p:pic>
        <p:nvPicPr>
          <p:cNvPr id="3" name="Picture 2" descr="A screenshot of the Azure Pricing Calculator&#10;&#10;">
            <a:extLst>
              <a:ext uri="{FF2B5EF4-FFF2-40B4-BE49-F238E27FC236}">
                <a16:creationId xmlns:a16="http://schemas.microsoft.com/office/drawing/2014/main" id="{93CCABCA-37B9-4461-A218-CD70828F63B4}"/>
              </a:ext>
            </a:extLst>
          </p:cNvPr>
          <p:cNvPicPr>
            <a:picLocks noChangeAspect="1"/>
          </p:cNvPicPr>
          <p:nvPr/>
        </p:nvPicPr>
        <p:blipFill>
          <a:blip r:embed="rId3"/>
          <a:stretch>
            <a:fillRect/>
          </a:stretch>
        </p:blipFill>
        <p:spPr>
          <a:xfrm>
            <a:off x="1633339" y="1249773"/>
            <a:ext cx="8925321" cy="4768637"/>
          </a:xfrm>
          <a:prstGeom prst="rect">
            <a:avLst/>
          </a:prstGeom>
        </p:spPr>
      </p:pic>
    </p:spTree>
    <p:extLst>
      <p:ext uri="{BB962C8B-B14F-4D97-AF65-F5344CB8AC3E}">
        <p14:creationId xmlns:p14="http://schemas.microsoft.com/office/powerpoint/2010/main" val="3368091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27CC1-1FCF-4474-B859-4366B2D3DC88}"/>
              </a:ext>
            </a:extLst>
          </p:cNvPr>
          <p:cNvSpPr txBox="1"/>
          <p:nvPr/>
        </p:nvSpPr>
        <p:spPr>
          <a:xfrm>
            <a:off x="1329082" y="1859327"/>
            <a:ext cx="10862918" cy="2185214"/>
          </a:xfrm>
          <a:prstGeom prst="rect">
            <a:avLst/>
          </a:prstGeom>
          <a:noFill/>
        </p:spPr>
        <p:txBody>
          <a:bodyPr wrap="square" rtlCol="0">
            <a:spAutoFit/>
          </a:bodyPr>
          <a:lstStyle/>
          <a:p>
            <a:r>
              <a:rPr lang="en-AU" sz="4800" dirty="0">
                <a:solidFill>
                  <a:schemeClr val="bg1"/>
                </a:solidFill>
              </a:rPr>
              <a:t>Total Cost of Ownership Calculator</a:t>
            </a:r>
          </a:p>
          <a:p>
            <a:endParaRPr lang="en-AU" sz="4800" dirty="0">
              <a:solidFill>
                <a:schemeClr val="bg1"/>
              </a:solidFill>
            </a:endParaRPr>
          </a:p>
          <a:p>
            <a:r>
              <a:rPr lang="en-AU" sz="4000" dirty="0">
                <a:solidFill>
                  <a:schemeClr val="bg1"/>
                </a:solidFill>
              </a:rPr>
              <a:t>azure.microsoft.com/pricing/tco/calculator/</a:t>
            </a:r>
          </a:p>
        </p:txBody>
      </p:sp>
      <p:pic>
        <p:nvPicPr>
          <p:cNvPr id="4" name="1. Azure Pricing Calculator_Edited_NoAudio">
            <a:hlinkClick r:id="" action="ppaction://media"/>
            <a:extLst>
              <a:ext uri="{FF2B5EF4-FFF2-40B4-BE49-F238E27FC236}">
                <a16:creationId xmlns:a16="http://schemas.microsoft.com/office/drawing/2014/main" id="{A5D07D44-394E-4CD8-B8F8-EF0C49AD6B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9413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4EF3-C99E-4995-B194-BC6A54CCB253}"/>
              </a:ext>
            </a:extLst>
          </p:cNvPr>
          <p:cNvSpPr>
            <a:spLocks noGrp="1"/>
          </p:cNvSpPr>
          <p:nvPr>
            <p:ph type="title"/>
          </p:nvPr>
        </p:nvSpPr>
        <p:spPr/>
        <p:txBody>
          <a:bodyPr/>
          <a:lstStyle/>
          <a:p>
            <a:r>
              <a:rPr lang="en-AU" dirty="0"/>
              <a:t>Who is responsible for Cloud Cost?</a:t>
            </a:r>
          </a:p>
        </p:txBody>
      </p:sp>
      <p:sp>
        <p:nvSpPr>
          <p:cNvPr id="3" name="Content Placeholder 2">
            <a:extLst>
              <a:ext uri="{FF2B5EF4-FFF2-40B4-BE49-F238E27FC236}">
                <a16:creationId xmlns:a16="http://schemas.microsoft.com/office/drawing/2014/main" id="{6D3C3391-DABE-4AAB-BBC7-D1D04F42E12E}"/>
              </a:ext>
            </a:extLst>
          </p:cNvPr>
          <p:cNvSpPr>
            <a:spLocks noGrp="1"/>
          </p:cNvSpPr>
          <p:nvPr>
            <p:ph idx="1"/>
          </p:nvPr>
        </p:nvSpPr>
        <p:spPr/>
        <p:txBody>
          <a:bodyPr/>
          <a:lstStyle/>
          <a:p>
            <a:endParaRPr lang="en-ZA" dirty="0"/>
          </a:p>
        </p:txBody>
      </p:sp>
      <p:grpSp>
        <p:nvGrpSpPr>
          <p:cNvPr id="4" name="Group 3">
            <a:extLst>
              <a:ext uri="{FF2B5EF4-FFF2-40B4-BE49-F238E27FC236}">
                <a16:creationId xmlns:a16="http://schemas.microsoft.com/office/drawing/2014/main" id="{7361A014-11A9-42F8-B422-E22917E9E367}"/>
              </a:ext>
            </a:extLst>
          </p:cNvPr>
          <p:cNvGrpSpPr/>
          <p:nvPr/>
        </p:nvGrpSpPr>
        <p:grpSpPr>
          <a:xfrm>
            <a:off x="415641" y="2292928"/>
            <a:ext cx="2272143" cy="2272143"/>
            <a:chOff x="1387" y="2114070"/>
            <a:chExt cx="2272143" cy="2272143"/>
          </a:xfrm>
        </p:grpSpPr>
        <p:sp>
          <p:nvSpPr>
            <p:cNvPr id="20" name="Oval 19">
              <a:extLst>
                <a:ext uri="{FF2B5EF4-FFF2-40B4-BE49-F238E27FC236}">
                  <a16:creationId xmlns:a16="http://schemas.microsoft.com/office/drawing/2014/main" id="{5B0FAFA4-B986-41F0-BEFA-BCB3430E4653}"/>
                </a:ext>
              </a:extLst>
            </p:cNvPr>
            <p:cNvSpPr/>
            <p:nvPr/>
          </p:nvSpPr>
          <p:spPr>
            <a:xfrm>
              <a:off x="1387" y="2114070"/>
              <a:ext cx="2272143" cy="2272143"/>
            </a:xfrm>
            <a:prstGeom prst="ellipse">
              <a:avLst/>
            </a:prstGeom>
          </p:spPr>
          <p:style>
            <a:lnRef idx="2">
              <a:schemeClr val="lt1">
                <a:hueOff val="0"/>
                <a:satOff val="0"/>
                <a:lumOff val="0"/>
                <a:alphaOff val="0"/>
              </a:schemeClr>
            </a:lnRef>
            <a:fillRef idx="1">
              <a:schemeClr val="accent1">
                <a:shade val="80000"/>
                <a:alpha val="50000"/>
                <a:hueOff val="0"/>
                <a:satOff val="0"/>
                <a:lumOff val="0"/>
                <a:alphaOff val="0"/>
              </a:schemeClr>
            </a:fillRef>
            <a:effectRef idx="0">
              <a:schemeClr val="accent1">
                <a:shade val="80000"/>
                <a:alpha val="50000"/>
                <a:hueOff val="0"/>
                <a:satOff val="0"/>
                <a:lumOff val="0"/>
                <a:alphaOff val="0"/>
              </a:schemeClr>
            </a:effectRef>
            <a:fontRef idx="minor">
              <a:schemeClr val="tx1"/>
            </a:fontRef>
          </p:style>
        </p:sp>
        <p:sp>
          <p:nvSpPr>
            <p:cNvPr id="21" name="Oval 4">
              <a:extLst>
                <a:ext uri="{FF2B5EF4-FFF2-40B4-BE49-F238E27FC236}">
                  <a16:creationId xmlns:a16="http://schemas.microsoft.com/office/drawing/2014/main" id="{9B62FCBC-3EBB-4189-921C-759D1DBD9203}"/>
                </a:ext>
              </a:extLst>
            </p:cNvPr>
            <p:cNvSpPr txBox="1"/>
            <p:nvPr/>
          </p:nvSpPr>
          <p:spPr>
            <a:xfrm>
              <a:off x="334135"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CFO</a:t>
              </a:r>
            </a:p>
          </p:txBody>
        </p:sp>
      </p:grpSp>
      <p:grpSp>
        <p:nvGrpSpPr>
          <p:cNvPr id="5" name="Group 4">
            <a:extLst>
              <a:ext uri="{FF2B5EF4-FFF2-40B4-BE49-F238E27FC236}">
                <a16:creationId xmlns:a16="http://schemas.microsoft.com/office/drawing/2014/main" id="{9D9F72F6-838F-441E-8923-2D667C91B618}"/>
              </a:ext>
            </a:extLst>
          </p:cNvPr>
          <p:cNvGrpSpPr/>
          <p:nvPr/>
        </p:nvGrpSpPr>
        <p:grpSpPr>
          <a:xfrm>
            <a:off x="2233355" y="2292928"/>
            <a:ext cx="2272143" cy="2272143"/>
            <a:chOff x="1819101" y="2114070"/>
            <a:chExt cx="2272143" cy="2272143"/>
          </a:xfrm>
        </p:grpSpPr>
        <p:sp>
          <p:nvSpPr>
            <p:cNvPr id="18" name="Oval 17">
              <a:extLst>
                <a:ext uri="{FF2B5EF4-FFF2-40B4-BE49-F238E27FC236}">
                  <a16:creationId xmlns:a16="http://schemas.microsoft.com/office/drawing/2014/main" id="{E3AC4ABA-FE00-45C3-B726-4CA864A64360}"/>
                </a:ext>
              </a:extLst>
            </p:cNvPr>
            <p:cNvSpPr/>
            <p:nvPr/>
          </p:nvSpPr>
          <p:spPr>
            <a:xfrm>
              <a:off x="1819101" y="2114070"/>
              <a:ext cx="2272143" cy="2272143"/>
            </a:xfrm>
            <a:prstGeom prst="ellipse">
              <a:avLst/>
            </a:prstGeom>
          </p:spPr>
          <p:style>
            <a:lnRef idx="2">
              <a:schemeClr val="lt1">
                <a:hueOff val="0"/>
                <a:satOff val="0"/>
                <a:lumOff val="0"/>
                <a:alphaOff val="0"/>
              </a:schemeClr>
            </a:lnRef>
            <a:fillRef idx="1">
              <a:schemeClr val="accent1">
                <a:shade val="80000"/>
                <a:alpha val="50000"/>
                <a:hueOff val="296426"/>
                <a:satOff val="-14574"/>
                <a:lumOff val="14965"/>
                <a:alphaOff val="0"/>
              </a:schemeClr>
            </a:fillRef>
            <a:effectRef idx="0">
              <a:schemeClr val="accent1">
                <a:shade val="80000"/>
                <a:alpha val="50000"/>
                <a:hueOff val="296426"/>
                <a:satOff val="-14574"/>
                <a:lumOff val="14965"/>
                <a:alphaOff val="0"/>
              </a:schemeClr>
            </a:effectRef>
            <a:fontRef idx="minor">
              <a:schemeClr val="tx1"/>
            </a:fontRef>
          </p:style>
        </p:sp>
        <p:sp>
          <p:nvSpPr>
            <p:cNvPr id="19" name="Oval 6">
              <a:extLst>
                <a:ext uri="{FF2B5EF4-FFF2-40B4-BE49-F238E27FC236}">
                  <a16:creationId xmlns:a16="http://schemas.microsoft.com/office/drawing/2014/main" id="{9A8535B1-5A83-423E-BDF7-12D092ABD36F}"/>
                </a:ext>
              </a:extLst>
            </p:cNvPr>
            <p:cNvSpPr txBox="1"/>
            <p:nvPr/>
          </p:nvSpPr>
          <p:spPr>
            <a:xfrm>
              <a:off x="2151849"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CIO</a:t>
              </a:r>
            </a:p>
          </p:txBody>
        </p:sp>
      </p:grpSp>
      <p:grpSp>
        <p:nvGrpSpPr>
          <p:cNvPr id="6" name="Group 5">
            <a:extLst>
              <a:ext uri="{FF2B5EF4-FFF2-40B4-BE49-F238E27FC236}">
                <a16:creationId xmlns:a16="http://schemas.microsoft.com/office/drawing/2014/main" id="{91C165BF-E0B0-47F1-A10C-6241DCE856A8}"/>
              </a:ext>
            </a:extLst>
          </p:cNvPr>
          <p:cNvGrpSpPr/>
          <p:nvPr/>
        </p:nvGrpSpPr>
        <p:grpSpPr>
          <a:xfrm>
            <a:off x="4051070" y="2292928"/>
            <a:ext cx="2272143" cy="2272143"/>
            <a:chOff x="3636816" y="2114070"/>
            <a:chExt cx="2272143" cy="2272143"/>
          </a:xfrm>
        </p:grpSpPr>
        <p:sp>
          <p:nvSpPr>
            <p:cNvPr id="16" name="Oval 15">
              <a:extLst>
                <a:ext uri="{FF2B5EF4-FFF2-40B4-BE49-F238E27FC236}">
                  <a16:creationId xmlns:a16="http://schemas.microsoft.com/office/drawing/2014/main" id="{BA98403D-E31A-4B4D-9C16-699440195A97}"/>
                </a:ext>
              </a:extLst>
            </p:cNvPr>
            <p:cNvSpPr/>
            <p:nvPr/>
          </p:nvSpPr>
          <p:spPr>
            <a:xfrm>
              <a:off x="3636816" y="2114070"/>
              <a:ext cx="2272143" cy="2272143"/>
            </a:xfrm>
            <a:prstGeom prst="ellipse">
              <a:avLst/>
            </a:prstGeom>
          </p:spPr>
          <p:style>
            <a:lnRef idx="2">
              <a:schemeClr val="lt1">
                <a:hueOff val="0"/>
                <a:satOff val="0"/>
                <a:lumOff val="0"/>
                <a:alphaOff val="0"/>
              </a:schemeClr>
            </a:lnRef>
            <a:fillRef idx="1">
              <a:schemeClr val="accent1">
                <a:shade val="80000"/>
                <a:alpha val="50000"/>
                <a:hueOff val="592852"/>
                <a:satOff val="-29147"/>
                <a:lumOff val="29931"/>
                <a:alphaOff val="0"/>
              </a:schemeClr>
            </a:fillRef>
            <a:effectRef idx="0">
              <a:schemeClr val="accent1">
                <a:shade val="80000"/>
                <a:alpha val="50000"/>
                <a:hueOff val="592852"/>
                <a:satOff val="-29147"/>
                <a:lumOff val="29931"/>
                <a:alphaOff val="0"/>
              </a:schemeClr>
            </a:effectRef>
            <a:fontRef idx="minor">
              <a:schemeClr val="tx1"/>
            </a:fontRef>
          </p:style>
        </p:sp>
        <p:sp>
          <p:nvSpPr>
            <p:cNvPr id="17" name="Oval 8">
              <a:extLst>
                <a:ext uri="{FF2B5EF4-FFF2-40B4-BE49-F238E27FC236}">
                  <a16:creationId xmlns:a16="http://schemas.microsoft.com/office/drawing/2014/main" id="{648E95AC-B0F7-4BEF-9300-F4EF2A795F91}"/>
                </a:ext>
              </a:extLst>
            </p:cNvPr>
            <p:cNvSpPr txBox="1"/>
            <p:nvPr/>
          </p:nvSpPr>
          <p:spPr>
            <a:xfrm>
              <a:off x="3969564"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CTO</a:t>
              </a:r>
            </a:p>
          </p:txBody>
        </p:sp>
      </p:grpSp>
      <p:grpSp>
        <p:nvGrpSpPr>
          <p:cNvPr id="7" name="Group 6">
            <a:extLst>
              <a:ext uri="{FF2B5EF4-FFF2-40B4-BE49-F238E27FC236}">
                <a16:creationId xmlns:a16="http://schemas.microsoft.com/office/drawing/2014/main" id="{51CB0F3C-ABF0-4B04-9174-7ABBD7420B0D}"/>
              </a:ext>
            </a:extLst>
          </p:cNvPr>
          <p:cNvGrpSpPr/>
          <p:nvPr/>
        </p:nvGrpSpPr>
        <p:grpSpPr>
          <a:xfrm>
            <a:off x="5868785" y="2292928"/>
            <a:ext cx="2272143" cy="2272143"/>
            <a:chOff x="5454531" y="2114070"/>
            <a:chExt cx="2272143" cy="2272143"/>
          </a:xfrm>
        </p:grpSpPr>
        <p:sp>
          <p:nvSpPr>
            <p:cNvPr id="14" name="Oval 13">
              <a:extLst>
                <a:ext uri="{FF2B5EF4-FFF2-40B4-BE49-F238E27FC236}">
                  <a16:creationId xmlns:a16="http://schemas.microsoft.com/office/drawing/2014/main" id="{0CDED7FE-F885-4200-9088-278F2664B32B}"/>
                </a:ext>
              </a:extLst>
            </p:cNvPr>
            <p:cNvSpPr/>
            <p:nvPr/>
          </p:nvSpPr>
          <p:spPr>
            <a:xfrm>
              <a:off x="5454531" y="2114070"/>
              <a:ext cx="2272143" cy="2272143"/>
            </a:xfrm>
            <a:prstGeom prst="ellipse">
              <a:avLst/>
            </a:prstGeom>
          </p:spPr>
          <p:style>
            <a:lnRef idx="2">
              <a:schemeClr val="lt1">
                <a:hueOff val="0"/>
                <a:satOff val="0"/>
                <a:lumOff val="0"/>
                <a:alphaOff val="0"/>
              </a:schemeClr>
            </a:lnRef>
            <a:fillRef idx="1">
              <a:schemeClr val="accent1">
                <a:shade val="80000"/>
                <a:alpha val="50000"/>
                <a:hueOff val="889278"/>
                <a:satOff val="-43721"/>
                <a:lumOff val="44896"/>
                <a:alphaOff val="0"/>
              </a:schemeClr>
            </a:fillRef>
            <a:effectRef idx="0">
              <a:schemeClr val="accent1">
                <a:shade val="80000"/>
                <a:alpha val="50000"/>
                <a:hueOff val="889278"/>
                <a:satOff val="-43721"/>
                <a:lumOff val="44896"/>
                <a:alphaOff val="0"/>
              </a:schemeClr>
            </a:effectRef>
            <a:fontRef idx="minor">
              <a:schemeClr val="tx1"/>
            </a:fontRef>
          </p:style>
        </p:sp>
        <p:sp>
          <p:nvSpPr>
            <p:cNvPr id="15" name="Oval 10">
              <a:extLst>
                <a:ext uri="{FF2B5EF4-FFF2-40B4-BE49-F238E27FC236}">
                  <a16:creationId xmlns:a16="http://schemas.microsoft.com/office/drawing/2014/main" id="{73B8A68C-9C95-4F6C-997D-62E1E8C517DB}"/>
                </a:ext>
              </a:extLst>
            </p:cNvPr>
            <p:cNvSpPr txBox="1"/>
            <p:nvPr/>
          </p:nvSpPr>
          <p:spPr>
            <a:xfrm>
              <a:off x="5787279"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I.T. Manager</a:t>
              </a:r>
            </a:p>
          </p:txBody>
        </p:sp>
      </p:grpSp>
      <p:grpSp>
        <p:nvGrpSpPr>
          <p:cNvPr id="8" name="Group 7">
            <a:extLst>
              <a:ext uri="{FF2B5EF4-FFF2-40B4-BE49-F238E27FC236}">
                <a16:creationId xmlns:a16="http://schemas.microsoft.com/office/drawing/2014/main" id="{0B8F5233-5F6E-4A18-A199-2035370B0FD7}"/>
              </a:ext>
            </a:extLst>
          </p:cNvPr>
          <p:cNvGrpSpPr/>
          <p:nvPr/>
        </p:nvGrpSpPr>
        <p:grpSpPr>
          <a:xfrm>
            <a:off x="7686500" y="2292928"/>
            <a:ext cx="2272143" cy="2272143"/>
            <a:chOff x="7272246" y="2114070"/>
            <a:chExt cx="2272143" cy="2272143"/>
          </a:xfrm>
        </p:grpSpPr>
        <p:sp>
          <p:nvSpPr>
            <p:cNvPr id="12" name="Oval 11">
              <a:extLst>
                <a:ext uri="{FF2B5EF4-FFF2-40B4-BE49-F238E27FC236}">
                  <a16:creationId xmlns:a16="http://schemas.microsoft.com/office/drawing/2014/main" id="{00AADF2F-21BF-40B6-804B-CA4B2310DB43}"/>
                </a:ext>
              </a:extLst>
            </p:cNvPr>
            <p:cNvSpPr/>
            <p:nvPr/>
          </p:nvSpPr>
          <p:spPr>
            <a:xfrm>
              <a:off x="7272246" y="2114070"/>
              <a:ext cx="2272143" cy="2272143"/>
            </a:xfrm>
            <a:prstGeom prst="ellipse">
              <a:avLst/>
            </a:prstGeom>
          </p:spPr>
          <p:style>
            <a:lnRef idx="2">
              <a:schemeClr val="lt1">
                <a:hueOff val="0"/>
                <a:satOff val="0"/>
                <a:lumOff val="0"/>
                <a:alphaOff val="0"/>
              </a:schemeClr>
            </a:lnRef>
            <a:fillRef idx="1">
              <a:schemeClr val="accent1">
                <a:shade val="80000"/>
                <a:alpha val="50000"/>
                <a:hueOff val="592852"/>
                <a:satOff val="-29147"/>
                <a:lumOff val="29931"/>
                <a:alphaOff val="0"/>
              </a:schemeClr>
            </a:fillRef>
            <a:effectRef idx="0">
              <a:schemeClr val="accent1">
                <a:shade val="80000"/>
                <a:alpha val="50000"/>
                <a:hueOff val="592852"/>
                <a:satOff val="-29147"/>
                <a:lumOff val="29931"/>
                <a:alphaOff val="0"/>
              </a:schemeClr>
            </a:effectRef>
            <a:fontRef idx="minor">
              <a:schemeClr val="tx1"/>
            </a:fontRef>
          </p:style>
        </p:sp>
        <p:sp>
          <p:nvSpPr>
            <p:cNvPr id="13" name="Oval 12">
              <a:extLst>
                <a:ext uri="{FF2B5EF4-FFF2-40B4-BE49-F238E27FC236}">
                  <a16:creationId xmlns:a16="http://schemas.microsoft.com/office/drawing/2014/main" id="{64771FD7-DF95-4876-9296-715D24153B92}"/>
                </a:ext>
              </a:extLst>
            </p:cNvPr>
            <p:cNvSpPr txBox="1"/>
            <p:nvPr/>
          </p:nvSpPr>
          <p:spPr>
            <a:xfrm>
              <a:off x="7604994"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I.T. Operations</a:t>
              </a:r>
            </a:p>
          </p:txBody>
        </p:sp>
      </p:grpSp>
      <p:grpSp>
        <p:nvGrpSpPr>
          <p:cNvPr id="9" name="Group 8">
            <a:extLst>
              <a:ext uri="{FF2B5EF4-FFF2-40B4-BE49-F238E27FC236}">
                <a16:creationId xmlns:a16="http://schemas.microsoft.com/office/drawing/2014/main" id="{F8B7CA87-DD09-47E1-A9D4-68EE05D64C84}"/>
              </a:ext>
            </a:extLst>
          </p:cNvPr>
          <p:cNvGrpSpPr/>
          <p:nvPr/>
        </p:nvGrpSpPr>
        <p:grpSpPr>
          <a:xfrm>
            <a:off x="9504215" y="2292928"/>
            <a:ext cx="2272143" cy="2272143"/>
            <a:chOff x="9089961" y="2114070"/>
            <a:chExt cx="2272143" cy="2272143"/>
          </a:xfrm>
        </p:grpSpPr>
        <p:sp>
          <p:nvSpPr>
            <p:cNvPr id="10" name="Oval 9">
              <a:extLst>
                <a:ext uri="{FF2B5EF4-FFF2-40B4-BE49-F238E27FC236}">
                  <a16:creationId xmlns:a16="http://schemas.microsoft.com/office/drawing/2014/main" id="{5C997607-C95E-4C21-817A-F5BB751802DD}"/>
                </a:ext>
              </a:extLst>
            </p:cNvPr>
            <p:cNvSpPr/>
            <p:nvPr/>
          </p:nvSpPr>
          <p:spPr>
            <a:xfrm>
              <a:off x="9089961" y="2114070"/>
              <a:ext cx="2272143" cy="2272143"/>
            </a:xfrm>
            <a:prstGeom prst="ellipse">
              <a:avLst/>
            </a:prstGeom>
          </p:spPr>
          <p:style>
            <a:lnRef idx="2">
              <a:schemeClr val="lt1">
                <a:hueOff val="0"/>
                <a:satOff val="0"/>
                <a:lumOff val="0"/>
                <a:alphaOff val="0"/>
              </a:schemeClr>
            </a:lnRef>
            <a:fillRef idx="1">
              <a:schemeClr val="accent1">
                <a:shade val="80000"/>
                <a:alpha val="50000"/>
                <a:hueOff val="296426"/>
                <a:satOff val="-14574"/>
                <a:lumOff val="14965"/>
                <a:alphaOff val="0"/>
              </a:schemeClr>
            </a:fillRef>
            <a:effectRef idx="0">
              <a:schemeClr val="accent1">
                <a:shade val="80000"/>
                <a:alpha val="50000"/>
                <a:hueOff val="296426"/>
                <a:satOff val="-14574"/>
                <a:lumOff val="14965"/>
                <a:alphaOff val="0"/>
              </a:schemeClr>
            </a:effectRef>
            <a:fontRef idx="minor">
              <a:schemeClr val="tx1"/>
            </a:fontRef>
          </p:style>
        </p:sp>
        <p:sp>
          <p:nvSpPr>
            <p:cNvPr id="11" name="Oval 14">
              <a:extLst>
                <a:ext uri="{FF2B5EF4-FFF2-40B4-BE49-F238E27FC236}">
                  <a16:creationId xmlns:a16="http://schemas.microsoft.com/office/drawing/2014/main" id="{7AFBA9FA-729B-48B0-9ED4-A216AA514D2B}"/>
                </a:ext>
              </a:extLst>
            </p:cNvPr>
            <p:cNvSpPr txBox="1"/>
            <p:nvPr/>
          </p:nvSpPr>
          <p:spPr>
            <a:xfrm>
              <a:off x="9422709"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Developers</a:t>
              </a:r>
            </a:p>
          </p:txBody>
        </p:sp>
      </p:grpSp>
      <p:sp>
        <p:nvSpPr>
          <p:cNvPr id="22" name="Rectangle 21">
            <a:extLst>
              <a:ext uri="{FF2B5EF4-FFF2-40B4-BE49-F238E27FC236}">
                <a16:creationId xmlns:a16="http://schemas.microsoft.com/office/drawing/2014/main" id="{11422778-F32A-430A-899D-901644FA3C8B}"/>
              </a:ext>
            </a:extLst>
          </p:cNvPr>
          <p:cNvSpPr/>
          <p:nvPr/>
        </p:nvSpPr>
        <p:spPr>
          <a:xfrm>
            <a:off x="171450" y="1990724"/>
            <a:ext cx="11849100" cy="28765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AU"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0532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EA60-BF94-4F3F-922A-26E578654336}"/>
              </a:ext>
            </a:extLst>
          </p:cNvPr>
          <p:cNvSpPr>
            <a:spLocks noGrp="1"/>
          </p:cNvSpPr>
          <p:nvPr>
            <p:ph type="title"/>
          </p:nvPr>
        </p:nvSpPr>
        <p:spPr>
          <a:xfrm>
            <a:off x="584200" y="1332527"/>
            <a:ext cx="5209930" cy="430887"/>
          </a:xfrm>
        </p:spPr>
        <p:txBody>
          <a:bodyPr>
            <a:normAutofit fontScale="90000"/>
          </a:bodyPr>
          <a:lstStyle/>
          <a:p>
            <a:r>
              <a:rPr lang="en-AU" sz="2800" dirty="0"/>
              <a:t>Capital Expenditure (</a:t>
            </a:r>
            <a:r>
              <a:rPr lang="en-AU" sz="2800" dirty="0" err="1"/>
              <a:t>CapEx</a:t>
            </a:r>
            <a:r>
              <a:rPr lang="en-AU" sz="2800" dirty="0"/>
              <a:t>)</a:t>
            </a:r>
          </a:p>
        </p:txBody>
      </p:sp>
      <p:sp>
        <p:nvSpPr>
          <p:cNvPr id="3" name="Text Placeholder 2">
            <a:extLst>
              <a:ext uri="{FF2B5EF4-FFF2-40B4-BE49-F238E27FC236}">
                <a16:creationId xmlns:a16="http://schemas.microsoft.com/office/drawing/2014/main" id="{4D25CA8C-61E4-4ADC-B24D-3BC0CCE6BF47}"/>
              </a:ext>
            </a:extLst>
          </p:cNvPr>
          <p:cNvSpPr>
            <a:spLocks noGrp="1"/>
          </p:cNvSpPr>
          <p:nvPr>
            <p:ph type="body" sz="quarter" idx="10"/>
          </p:nvPr>
        </p:nvSpPr>
        <p:spPr>
          <a:xfrm>
            <a:off x="584200" y="1993900"/>
            <a:ext cx="5212080" cy="2462213"/>
          </a:xfrm>
        </p:spPr>
        <p:txBody>
          <a:bodyPr/>
          <a:lstStyle/>
          <a:p>
            <a:r>
              <a:rPr lang="en-AU" dirty="0"/>
              <a:t>Asset appears on Balance Sheet</a:t>
            </a:r>
          </a:p>
          <a:p>
            <a:br>
              <a:rPr lang="en-AU" dirty="0"/>
            </a:br>
            <a:r>
              <a:rPr lang="en-AU" dirty="0"/>
              <a:t>Increases business value</a:t>
            </a:r>
          </a:p>
          <a:p>
            <a:br>
              <a:rPr lang="en-AU" dirty="0"/>
            </a:br>
            <a:r>
              <a:rPr lang="en-AU" dirty="0"/>
              <a:t>Reduces taxes via depreciation</a:t>
            </a:r>
          </a:p>
        </p:txBody>
      </p:sp>
      <p:sp>
        <p:nvSpPr>
          <p:cNvPr id="5" name="Text Placeholder 4">
            <a:extLst>
              <a:ext uri="{FF2B5EF4-FFF2-40B4-BE49-F238E27FC236}">
                <a16:creationId xmlns:a16="http://schemas.microsoft.com/office/drawing/2014/main" id="{B0F441DB-E4D2-47FC-837F-D8E7AC8481F7}"/>
              </a:ext>
            </a:extLst>
          </p:cNvPr>
          <p:cNvSpPr>
            <a:spLocks noGrp="1"/>
          </p:cNvSpPr>
          <p:nvPr>
            <p:ph type="body" sz="quarter" idx="13"/>
          </p:nvPr>
        </p:nvSpPr>
        <p:spPr/>
        <p:txBody>
          <a:bodyPr>
            <a:normAutofit lnSpcReduction="10000"/>
          </a:bodyPr>
          <a:lstStyle/>
          <a:p>
            <a:r>
              <a:rPr lang="en-AU" dirty="0"/>
              <a:t>Financial considerations</a:t>
            </a:r>
          </a:p>
        </p:txBody>
      </p:sp>
      <p:sp>
        <p:nvSpPr>
          <p:cNvPr id="6" name="Text Placeholder 5">
            <a:extLst>
              <a:ext uri="{FF2B5EF4-FFF2-40B4-BE49-F238E27FC236}">
                <a16:creationId xmlns:a16="http://schemas.microsoft.com/office/drawing/2014/main" id="{138FCAAC-FF72-4BA9-9493-493FB2C0B27B}"/>
              </a:ext>
            </a:extLst>
          </p:cNvPr>
          <p:cNvSpPr>
            <a:spLocks noGrp="1"/>
          </p:cNvSpPr>
          <p:nvPr>
            <p:ph type="body" sz="quarter" idx="14"/>
          </p:nvPr>
        </p:nvSpPr>
        <p:spPr>
          <a:xfrm>
            <a:off x="6397625" y="1332527"/>
            <a:ext cx="5211763" cy="430887"/>
          </a:xfrm>
        </p:spPr>
        <p:txBody>
          <a:bodyPr>
            <a:normAutofit fontScale="92500" lnSpcReduction="10000"/>
          </a:bodyPr>
          <a:lstStyle/>
          <a:p>
            <a:r>
              <a:rPr lang="en-AU" sz="2800" dirty="0"/>
              <a:t>Operational Expenditure (</a:t>
            </a:r>
            <a:r>
              <a:rPr lang="en-AU" sz="2800" dirty="0" err="1"/>
              <a:t>OpEx</a:t>
            </a:r>
            <a:r>
              <a:rPr lang="en-AU" sz="2800" dirty="0"/>
              <a:t>)</a:t>
            </a:r>
          </a:p>
        </p:txBody>
      </p:sp>
      <p:sp>
        <p:nvSpPr>
          <p:cNvPr id="4" name="Text Placeholder 3">
            <a:extLst>
              <a:ext uri="{FF2B5EF4-FFF2-40B4-BE49-F238E27FC236}">
                <a16:creationId xmlns:a16="http://schemas.microsoft.com/office/drawing/2014/main" id="{32D93527-B9B3-4455-8DDA-FBA30EBAAF4B}"/>
              </a:ext>
            </a:extLst>
          </p:cNvPr>
          <p:cNvSpPr>
            <a:spLocks noGrp="1"/>
          </p:cNvSpPr>
          <p:nvPr>
            <p:ph type="body" sz="quarter" idx="12"/>
          </p:nvPr>
        </p:nvSpPr>
        <p:spPr>
          <a:xfrm>
            <a:off x="6397170" y="1993900"/>
            <a:ext cx="6584539" cy="2462213"/>
          </a:xfrm>
        </p:spPr>
        <p:txBody>
          <a:bodyPr/>
          <a:lstStyle/>
          <a:p>
            <a:r>
              <a:rPr lang="en-AU" dirty="0"/>
              <a:t>Cost appears on </a:t>
            </a:r>
            <a:br>
              <a:rPr lang="en-AU" dirty="0"/>
            </a:br>
            <a:r>
              <a:rPr lang="en-AU" dirty="0"/>
              <a:t>Profit &amp; Loss Statement</a:t>
            </a:r>
          </a:p>
          <a:p>
            <a:r>
              <a:rPr lang="en-AU" dirty="0"/>
              <a:t>Directly reduces net profit</a:t>
            </a:r>
          </a:p>
          <a:p>
            <a:br>
              <a:rPr lang="en-AU" dirty="0"/>
            </a:br>
            <a:r>
              <a:rPr lang="en-AU" dirty="0"/>
              <a:t>Reduces income subject to tax</a:t>
            </a:r>
          </a:p>
        </p:txBody>
      </p:sp>
    </p:spTree>
    <p:extLst>
      <p:ext uri="{BB962C8B-B14F-4D97-AF65-F5344CB8AC3E}">
        <p14:creationId xmlns:p14="http://schemas.microsoft.com/office/powerpoint/2010/main" val="4183512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00361"/>
            <a:ext cx="9144000" cy="584775"/>
          </a:xfrm>
        </p:spPr>
        <p:txBody>
          <a:bodyPr/>
          <a:lstStyle/>
          <a:p>
            <a:r>
              <a:rPr lang="en-US" sz="3800">
                <a:cs typeface="Segoe UI"/>
              </a:rPr>
              <a:t>“Will the Cloud be cheaper?”</a:t>
            </a:r>
          </a:p>
        </p:txBody>
      </p:sp>
    </p:spTree>
    <p:extLst>
      <p:ext uri="{BB962C8B-B14F-4D97-AF65-F5344CB8AC3E}">
        <p14:creationId xmlns:p14="http://schemas.microsoft.com/office/powerpoint/2010/main" val="34305721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988695" y="1515146"/>
            <a:ext cx="9144000" cy="3508653"/>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r>
              <a:rPr lang="en-US" sz="3800" dirty="0"/>
              <a:t>Tailwind Traders wants to migrate 3 physical Windows Server 2008 R2 servers to the Cloud.</a:t>
            </a:r>
            <a:br>
              <a:rPr lang="en-US" sz="3800" dirty="0"/>
            </a:br>
            <a:br>
              <a:rPr lang="en-US" sz="3800" dirty="0"/>
            </a:br>
            <a:r>
              <a:rPr lang="en-US" sz="3800" dirty="0"/>
              <a:t>Will this be cheaper than operating them on-premises over the next 2 years?</a:t>
            </a:r>
            <a:endParaRPr lang="en-US" sz="3800" dirty="0">
              <a:cs typeface="Segoe UI"/>
            </a:endParaRPr>
          </a:p>
        </p:txBody>
      </p:sp>
    </p:spTree>
    <p:extLst>
      <p:ext uri="{BB962C8B-B14F-4D97-AF65-F5344CB8AC3E}">
        <p14:creationId xmlns:p14="http://schemas.microsoft.com/office/powerpoint/2010/main" val="16819120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601842-FF2F-4ADB-8DA3-12CB119DC209}"/>
              </a:ext>
            </a:extLst>
          </p:cNvPr>
          <p:cNvSpPr/>
          <p:nvPr/>
        </p:nvSpPr>
        <p:spPr bwMode="auto">
          <a:xfrm>
            <a:off x="1438656" y="1011198"/>
            <a:ext cx="9290304" cy="538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a:xfrm>
            <a:off x="296334" y="43398"/>
            <a:ext cx="11489265" cy="1325563"/>
          </a:xfrm>
        </p:spPr>
        <p:txBody>
          <a:bodyPr/>
          <a:lstStyle/>
          <a:p>
            <a:r>
              <a:rPr lang="en-AU" dirty="0"/>
              <a:t>Azure Total Cost of Ownership Calculator (DEMO)</a:t>
            </a:r>
          </a:p>
        </p:txBody>
      </p:sp>
      <p:pic>
        <p:nvPicPr>
          <p:cNvPr id="4" name="Picture 3" descr="Screenshot of website">
            <a:extLst>
              <a:ext uri="{FF2B5EF4-FFF2-40B4-BE49-F238E27FC236}">
                <a16:creationId xmlns:a16="http://schemas.microsoft.com/office/drawing/2014/main" id="{EACC5C14-4647-43AB-A884-E72D7AF7F80C}"/>
              </a:ext>
            </a:extLst>
          </p:cNvPr>
          <p:cNvPicPr>
            <a:picLocks noChangeAspect="1"/>
          </p:cNvPicPr>
          <p:nvPr/>
        </p:nvPicPr>
        <p:blipFill>
          <a:blip r:embed="rId3"/>
          <a:stretch>
            <a:fillRect/>
          </a:stretch>
        </p:blipFill>
        <p:spPr>
          <a:xfrm>
            <a:off x="1578864" y="1158239"/>
            <a:ext cx="9009888" cy="5181600"/>
          </a:xfrm>
          <a:prstGeom prst="rect">
            <a:avLst/>
          </a:prstGeom>
        </p:spPr>
      </p:pic>
    </p:spTree>
    <p:extLst>
      <p:ext uri="{BB962C8B-B14F-4D97-AF65-F5344CB8AC3E}">
        <p14:creationId xmlns:p14="http://schemas.microsoft.com/office/powerpoint/2010/main" val="1073387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a:xfrm>
            <a:off x="588263" y="457200"/>
            <a:ext cx="11018520" cy="1107996"/>
          </a:xfrm>
        </p:spPr>
        <p:txBody>
          <a:bodyPr>
            <a:normAutofit fontScale="90000"/>
          </a:bodyPr>
          <a:lstStyle/>
          <a:p>
            <a:r>
              <a:rPr lang="en-US" dirty="0"/>
              <a:t>Role Based </a:t>
            </a:r>
            <a:br>
              <a:rPr lang="en-US" dirty="0"/>
            </a:br>
            <a:r>
              <a:rPr lang="en-US" dirty="0"/>
              <a:t>Access Control</a:t>
            </a:r>
          </a:p>
        </p:txBody>
      </p:sp>
      <p:sp>
        <p:nvSpPr>
          <p:cNvPr id="9" name="Text Placeholder 8">
            <a:extLst>
              <a:ext uri="{FF2B5EF4-FFF2-40B4-BE49-F238E27FC236}">
                <a16:creationId xmlns:a16="http://schemas.microsoft.com/office/drawing/2014/main" id="{27B2AE04-E860-4DF8-8D72-957325B113C6}"/>
              </a:ext>
            </a:extLst>
          </p:cNvPr>
          <p:cNvSpPr>
            <a:spLocks noGrp="1"/>
          </p:cNvSpPr>
          <p:nvPr>
            <p:ph type="body" sz="quarter" idx="13"/>
          </p:nvPr>
        </p:nvSpPr>
        <p:spPr>
          <a:xfrm>
            <a:off x="8115300" y="2017713"/>
            <a:ext cx="3494088" cy="5109091"/>
          </a:xfrm>
        </p:spPr>
        <p:txBody>
          <a:bodyPr/>
          <a:lstStyle/>
          <a:p>
            <a:pPr lvl="0">
              <a:defRPr/>
            </a:pPr>
            <a:r>
              <a:rPr lang="en-US" dirty="0">
                <a:solidFill>
                  <a:srgbClr val="FFFFFF"/>
                </a:solidFill>
                <a:latin typeface="Segoe UI Light" pitchFamily="34" charset="0"/>
              </a:rPr>
              <a:t>Categorize resources across different resource groups and subscriptions </a:t>
            </a:r>
          </a:p>
          <a:p>
            <a:pPr lvl="0">
              <a:defRPr/>
            </a:pPr>
            <a:endParaRPr lang="en-US" dirty="0">
              <a:solidFill>
                <a:srgbClr val="FFFFFF"/>
              </a:solidFill>
              <a:latin typeface="Segoe UI Light" pitchFamily="34" charset="0"/>
            </a:endParaRPr>
          </a:p>
          <a:p>
            <a:pPr lvl="0">
              <a:defRPr/>
            </a:pPr>
            <a:r>
              <a:rPr lang="en-US" dirty="0">
                <a:solidFill>
                  <a:srgbClr val="FFFFFF"/>
                </a:solidFill>
                <a:latin typeface="Segoe UI Light" pitchFamily="34" charset="0"/>
              </a:rPr>
              <a:t>for billing, management, and operational purposes. </a:t>
            </a:r>
          </a:p>
          <a:p>
            <a:pPr lvl="0" defTabSz="914367">
              <a:spcBef>
                <a:spcPts val="0"/>
              </a:spcBef>
              <a:spcAft>
                <a:spcPts val="600"/>
              </a:spcAft>
              <a:buSzTx/>
              <a:defRPr/>
            </a:pPr>
            <a:endParaRPr lang="en-US" dirty="0">
              <a:solidFill>
                <a:srgbClr val="FFFFFF"/>
              </a:solidFill>
              <a:latin typeface="Segoe UI Light" panose="020B0502040204020203" pitchFamily="34" charset="0"/>
              <a:cs typeface="Segoe UI Light" panose="020B0502040204020203" pitchFamily="34" charset="0"/>
            </a:endParaRP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Identify common tags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(such as </a:t>
            </a:r>
            <a:r>
              <a:rPr lang="en-US" err="1">
                <a:solidFill>
                  <a:srgbClr val="FFFFFF"/>
                </a:solidFill>
                <a:latin typeface="Segoe UI Light" panose="020B0502040204020203" pitchFamily="34" charset="0"/>
                <a:cs typeface="Segoe UI Light" panose="020B0502040204020203" pitchFamily="34" charset="0"/>
              </a:rPr>
              <a:t>CostCenter</a:t>
            </a:r>
            <a:r>
              <a:rPr lang="en-US" dirty="0">
                <a:solidFill>
                  <a:srgbClr val="FFFFFF"/>
                </a:solidFill>
                <a:latin typeface="Segoe UI Light" panose="020B0502040204020203" pitchFamily="34" charset="0"/>
                <a:cs typeface="Segoe UI Light" panose="020B0502040204020203" pitchFamily="34" charset="0"/>
              </a:rPr>
              <a:t>,  </a:t>
            </a:r>
            <a:r>
              <a:rPr lang="en-US" err="1">
                <a:solidFill>
                  <a:srgbClr val="FFFFFF"/>
                </a:solidFill>
                <a:latin typeface="Segoe UI Light" panose="020B0502040204020203" pitchFamily="34" charset="0"/>
                <a:cs typeface="Segoe UI Light" panose="020B0502040204020203" pitchFamily="34" charset="0"/>
              </a:rPr>
              <a:t>ApplicationOwner</a:t>
            </a:r>
            <a:r>
              <a:rPr lang="en-US" dirty="0">
                <a:solidFill>
                  <a:srgbClr val="FFFFFF"/>
                </a:solidFill>
                <a:latin typeface="Segoe UI Light" panose="020B0502040204020203" pitchFamily="34" charset="0"/>
                <a:cs typeface="Segoe UI Light" panose="020B0502040204020203" pitchFamily="34" charset="0"/>
              </a:rPr>
              <a:t>)</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 </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Apply them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consistently using automation &amp;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Azure Policy.</a:t>
            </a:r>
          </a:p>
          <a:p>
            <a:endParaRPr lang="en-AU" dirty="0"/>
          </a:p>
        </p:txBody>
      </p:sp>
      <p:sp>
        <p:nvSpPr>
          <p:cNvPr id="6" name="Rectangle 5">
            <a:extLst>
              <a:ext uri="{FF2B5EF4-FFF2-40B4-BE49-F238E27FC236}">
                <a16:creationId xmlns:a16="http://schemas.microsoft.com/office/drawing/2014/main" id="{FE02719F-E737-4A30-9B59-872F813F10C0}"/>
              </a:ext>
            </a:extLst>
          </p:cNvPr>
          <p:cNvSpPr/>
          <p:nvPr/>
        </p:nvSpPr>
        <p:spPr>
          <a:xfrm>
            <a:off x="432454" y="2598003"/>
            <a:ext cx="3352737" cy="1723549"/>
          </a:xfrm>
          <a:prstGeom prst="rect">
            <a:avLst/>
          </a:prstGeom>
        </p:spPr>
        <p:txBody>
          <a:bodyPr wrap="square">
            <a:spAutoFit/>
          </a:bodyPr>
          <a:lstStyle/>
          <a:p>
            <a:pPr>
              <a:spcAft>
                <a:spcPts val="1200"/>
              </a:spcAft>
            </a:pPr>
            <a:r>
              <a:rPr lang="en-AU" sz="2400" dirty="0"/>
              <a:t>Restrict who has access to create resources</a:t>
            </a:r>
          </a:p>
          <a:p>
            <a:pPr>
              <a:spcAft>
                <a:spcPts val="1200"/>
              </a:spcAft>
            </a:pPr>
            <a:r>
              <a:rPr lang="en-AU" sz="2400" dirty="0"/>
              <a:t>Define who has </a:t>
            </a:r>
            <a:br>
              <a:rPr lang="en-AU" sz="2400" dirty="0"/>
            </a:br>
            <a:r>
              <a:rPr lang="en-AU" sz="2400" dirty="0"/>
              <a:t>access to cost data</a:t>
            </a:r>
          </a:p>
        </p:txBody>
      </p:sp>
      <p:pic>
        <p:nvPicPr>
          <p:cNvPr id="4" name="Picture 3" descr="A screenshot of website&#10;&#10;Description automatically generated">
            <a:extLst>
              <a:ext uri="{FF2B5EF4-FFF2-40B4-BE49-F238E27FC236}">
                <a16:creationId xmlns:a16="http://schemas.microsoft.com/office/drawing/2014/main" id="{65D569FB-804A-4867-AC15-FF26E4F06AF6}"/>
              </a:ext>
            </a:extLst>
          </p:cNvPr>
          <p:cNvPicPr>
            <a:picLocks noChangeAspect="1"/>
          </p:cNvPicPr>
          <p:nvPr/>
        </p:nvPicPr>
        <p:blipFill rotWithShape="1">
          <a:blip r:embed="rId3"/>
          <a:srcRect l="29130" t="7213"/>
          <a:stretch/>
        </p:blipFill>
        <p:spPr>
          <a:xfrm>
            <a:off x="4423144" y="707065"/>
            <a:ext cx="7506898" cy="6018028"/>
          </a:xfrm>
          <a:prstGeom prst="rect">
            <a:avLst/>
          </a:prstGeom>
        </p:spPr>
      </p:pic>
    </p:spTree>
    <p:extLst>
      <p:ext uri="{BB962C8B-B14F-4D97-AF65-F5344CB8AC3E}">
        <p14:creationId xmlns:p14="http://schemas.microsoft.com/office/powerpoint/2010/main" val="283997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a:xfrm>
            <a:off x="838200" y="212728"/>
            <a:ext cx="10515600" cy="1325563"/>
          </a:xfrm>
        </p:spPr>
        <p:txBody>
          <a:bodyPr/>
          <a:lstStyle/>
          <a:p>
            <a:r>
              <a:rPr lang="en-US" dirty="0"/>
              <a:t>Resource tags</a:t>
            </a:r>
          </a:p>
        </p:txBody>
      </p:sp>
      <p:sp>
        <p:nvSpPr>
          <p:cNvPr id="9" name="Text Placeholder 8">
            <a:extLst>
              <a:ext uri="{FF2B5EF4-FFF2-40B4-BE49-F238E27FC236}">
                <a16:creationId xmlns:a16="http://schemas.microsoft.com/office/drawing/2014/main" id="{27B2AE04-E860-4DF8-8D72-957325B113C6}"/>
              </a:ext>
            </a:extLst>
          </p:cNvPr>
          <p:cNvSpPr>
            <a:spLocks noGrp="1"/>
          </p:cNvSpPr>
          <p:nvPr>
            <p:ph type="body" sz="quarter" idx="13"/>
          </p:nvPr>
        </p:nvSpPr>
        <p:spPr>
          <a:xfrm>
            <a:off x="8115300" y="2017713"/>
            <a:ext cx="3494088" cy="5109091"/>
          </a:xfrm>
        </p:spPr>
        <p:txBody>
          <a:bodyPr/>
          <a:lstStyle/>
          <a:p>
            <a:pPr lvl="0">
              <a:defRPr/>
            </a:pPr>
            <a:r>
              <a:rPr lang="en-US" dirty="0">
                <a:solidFill>
                  <a:srgbClr val="FFFFFF"/>
                </a:solidFill>
                <a:latin typeface="Segoe UI Light" pitchFamily="34" charset="0"/>
              </a:rPr>
              <a:t>Categorize resources across different resource groups and subscriptions </a:t>
            </a:r>
          </a:p>
          <a:p>
            <a:pPr lvl="0">
              <a:defRPr/>
            </a:pPr>
            <a:endParaRPr lang="en-US" dirty="0">
              <a:solidFill>
                <a:srgbClr val="FFFFFF"/>
              </a:solidFill>
              <a:latin typeface="Segoe UI Light" pitchFamily="34" charset="0"/>
            </a:endParaRPr>
          </a:p>
          <a:p>
            <a:pPr lvl="0">
              <a:defRPr/>
            </a:pPr>
            <a:r>
              <a:rPr lang="en-US" dirty="0">
                <a:solidFill>
                  <a:srgbClr val="FFFFFF"/>
                </a:solidFill>
                <a:latin typeface="Segoe UI Light" pitchFamily="34" charset="0"/>
              </a:rPr>
              <a:t>for billing, management, and operational purposes. </a:t>
            </a:r>
          </a:p>
          <a:p>
            <a:pPr lvl="0" defTabSz="914367">
              <a:spcBef>
                <a:spcPts val="0"/>
              </a:spcBef>
              <a:spcAft>
                <a:spcPts val="600"/>
              </a:spcAft>
              <a:buSzTx/>
              <a:defRPr/>
            </a:pPr>
            <a:endParaRPr lang="en-US" dirty="0">
              <a:solidFill>
                <a:srgbClr val="FFFFFF"/>
              </a:solidFill>
              <a:latin typeface="Segoe UI Light" panose="020B0502040204020203" pitchFamily="34" charset="0"/>
              <a:cs typeface="Segoe UI Light" panose="020B0502040204020203" pitchFamily="34" charset="0"/>
            </a:endParaRP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Identify common tags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(such as CostCenter,  ApplicationOwner)</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 </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Apply them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consistently using automation &amp;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Azure Policy.</a:t>
            </a:r>
          </a:p>
          <a:p>
            <a:endParaRPr lang="en-AU" dirty="0"/>
          </a:p>
        </p:txBody>
      </p:sp>
      <p:sp>
        <p:nvSpPr>
          <p:cNvPr id="6" name="Rectangle 5">
            <a:extLst>
              <a:ext uri="{FF2B5EF4-FFF2-40B4-BE49-F238E27FC236}">
                <a16:creationId xmlns:a16="http://schemas.microsoft.com/office/drawing/2014/main" id="{FE02719F-E737-4A30-9B59-872F813F10C0}"/>
              </a:ext>
            </a:extLst>
          </p:cNvPr>
          <p:cNvSpPr/>
          <p:nvPr/>
        </p:nvSpPr>
        <p:spPr>
          <a:xfrm>
            <a:off x="8210170" y="731726"/>
            <a:ext cx="3646480" cy="5647700"/>
          </a:xfrm>
          <a:prstGeom prst="rect">
            <a:avLst/>
          </a:prstGeom>
        </p:spPr>
        <p:txBody>
          <a:bodyPr wrap="square">
            <a:spAutoFit/>
          </a:bodyPr>
          <a:lstStyle/>
          <a:p>
            <a:pPr lvl="0">
              <a:defRPr/>
            </a:pPr>
            <a:r>
              <a:rPr lang="en-US" sz="2400" dirty="0"/>
              <a:t>Categorize across different resource groups and subscriptions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effectLst/>
              <a:uLnTx/>
              <a:uFillTx/>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Identify common tags </a:t>
            </a:r>
            <a:br>
              <a:rPr kumimoji="0" lang="en-US" sz="2400" b="0" i="0" u="none" strike="noStrike" kern="1200" cap="none" spc="0" normalizeH="0" baseline="0" noProof="0" dirty="0">
                <a:ln>
                  <a:noFill/>
                </a:ln>
                <a:effectLst/>
                <a:uLnTx/>
                <a:uFillTx/>
                <a:cs typeface="Segoe UI Light" panose="020B0502040204020203" pitchFamily="34" charset="0"/>
              </a:rPr>
            </a:br>
            <a:r>
              <a:rPr kumimoji="0" lang="en-US" sz="2400" b="0" i="0" u="none" strike="noStrike" kern="1200" cap="none" spc="0" normalizeH="0" baseline="0" noProof="0" dirty="0">
                <a:ln>
                  <a:noFill/>
                </a:ln>
                <a:effectLst/>
                <a:uLnTx/>
                <a:uFillTx/>
                <a:cs typeface="Segoe UI Light" panose="020B0502040204020203" pitchFamily="34" charset="0"/>
              </a:rPr>
              <a:t>(such as CostCenter,  Environment)</a:t>
            </a:r>
          </a:p>
          <a:p>
            <a:pPr marL="0" marR="0" lvl="0" indent="0" algn="l" defTabSz="914367" rtl="0" eaLnBrk="1" fontAlgn="auto" latinLnBrk="0" hangingPunct="1">
              <a:lnSpc>
                <a:spcPct val="100000"/>
              </a:lnSpc>
              <a:spcBef>
                <a:spcPts val="0"/>
              </a:spcBef>
              <a:spcAft>
                <a:spcPts val="600"/>
              </a:spcAft>
              <a:buClrTx/>
              <a:buSzTx/>
              <a:buFontTx/>
              <a:buNone/>
              <a:tabLst/>
              <a:defRPr/>
            </a:pPr>
            <a:endParaRPr lang="en-US" sz="2400" dirty="0">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Portal, Templates,</a:t>
            </a:r>
            <a:r>
              <a:rPr kumimoji="0" lang="en-US" sz="2400" b="0" i="0" u="none" strike="noStrike" kern="1200" cap="none" spc="0" normalizeH="0" noProof="0" dirty="0">
                <a:ln>
                  <a:noFill/>
                </a:ln>
                <a:effectLst/>
                <a:uLnTx/>
                <a:uFillTx/>
                <a:cs typeface="Segoe UI Light" panose="020B0502040204020203" pitchFamily="34" charset="0"/>
              </a:rPr>
              <a:t> </a:t>
            </a:r>
            <a:r>
              <a:rPr kumimoji="0" lang="en-US" sz="2400" b="0" i="0" u="none" strike="noStrike" kern="1200" cap="none" spc="0" normalizeH="0" baseline="0" noProof="0" dirty="0">
                <a:ln>
                  <a:noFill/>
                </a:ln>
                <a:effectLst/>
                <a:uLnTx/>
                <a:uFillTx/>
                <a:cs typeface="Segoe UI Light" panose="020B0502040204020203" pitchFamily="34" charset="0"/>
              </a:rPr>
              <a:t>PowerShell, Azure CLI, REST API</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Enforce usage with </a:t>
            </a:r>
            <a:br>
              <a:rPr kumimoji="0" lang="en-US" sz="2400" b="0" i="0" u="none" strike="noStrike" kern="1200" cap="none" spc="0" normalizeH="0" baseline="0" noProof="0" dirty="0">
                <a:ln>
                  <a:noFill/>
                </a:ln>
                <a:effectLst/>
                <a:uLnTx/>
                <a:uFillTx/>
                <a:cs typeface="Segoe UI Light" panose="020B0502040204020203" pitchFamily="34" charset="0"/>
              </a:rPr>
            </a:br>
            <a:r>
              <a:rPr kumimoji="0" lang="en-US" sz="2400" b="0" i="0" u="none" strike="noStrike" kern="1200" cap="none" spc="0" normalizeH="0" baseline="0" noProof="0" dirty="0">
                <a:ln>
                  <a:noFill/>
                </a:ln>
                <a:effectLst/>
                <a:uLnTx/>
                <a:uFillTx/>
                <a:cs typeface="Segoe UI Light" panose="020B0502040204020203" pitchFamily="34" charset="0"/>
              </a:rPr>
              <a:t>Azure Policy</a:t>
            </a:r>
          </a:p>
        </p:txBody>
      </p:sp>
      <p:pic>
        <p:nvPicPr>
          <p:cNvPr id="15" name="Picture 14" descr="A screenshot of website&#10;&#10;Description automatically generated">
            <a:extLst>
              <a:ext uri="{FF2B5EF4-FFF2-40B4-BE49-F238E27FC236}">
                <a16:creationId xmlns:a16="http://schemas.microsoft.com/office/drawing/2014/main" id="{950CBF10-EBA4-438C-A247-A520C93FCE1E}"/>
              </a:ext>
            </a:extLst>
          </p:cNvPr>
          <p:cNvPicPr>
            <a:picLocks noChangeAspect="1"/>
          </p:cNvPicPr>
          <p:nvPr/>
        </p:nvPicPr>
        <p:blipFill>
          <a:blip r:embed="rId3"/>
          <a:stretch>
            <a:fillRect/>
          </a:stretch>
        </p:blipFill>
        <p:spPr>
          <a:xfrm>
            <a:off x="379677" y="1212113"/>
            <a:ext cx="7227608" cy="5030304"/>
          </a:xfrm>
          <a:prstGeom prst="rect">
            <a:avLst/>
          </a:prstGeom>
        </p:spPr>
      </p:pic>
    </p:spTree>
    <p:extLst>
      <p:ext uri="{BB962C8B-B14F-4D97-AF65-F5344CB8AC3E}">
        <p14:creationId xmlns:p14="http://schemas.microsoft.com/office/powerpoint/2010/main" val="599499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a:xfrm>
            <a:off x="465668" y="365125"/>
            <a:ext cx="10515600" cy="1325563"/>
          </a:xfrm>
        </p:spPr>
        <p:txBody>
          <a:bodyPr/>
          <a:lstStyle/>
          <a:p>
            <a:r>
              <a:rPr lang="en-US" dirty="0"/>
              <a:t>Azure Policy</a:t>
            </a:r>
          </a:p>
        </p:txBody>
      </p:sp>
      <p:sp>
        <p:nvSpPr>
          <p:cNvPr id="9" name="Text Placeholder 8">
            <a:extLst>
              <a:ext uri="{FF2B5EF4-FFF2-40B4-BE49-F238E27FC236}">
                <a16:creationId xmlns:a16="http://schemas.microsoft.com/office/drawing/2014/main" id="{27B2AE04-E860-4DF8-8D72-957325B113C6}"/>
              </a:ext>
            </a:extLst>
          </p:cNvPr>
          <p:cNvSpPr>
            <a:spLocks noGrp="1"/>
          </p:cNvSpPr>
          <p:nvPr>
            <p:ph type="body" sz="quarter" idx="13"/>
          </p:nvPr>
        </p:nvSpPr>
        <p:spPr>
          <a:xfrm>
            <a:off x="8115300" y="2017713"/>
            <a:ext cx="3494088" cy="5109091"/>
          </a:xfrm>
        </p:spPr>
        <p:txBody>
          <a:bodyPr/>
          <a:lstStyle/>
          <a:p>
            <a:pPr lvl="0">
              <a:defRPr/>
            </a:pPr>
            <a:r>
              <a:rPr lang="en-US" dirty="0">
                <a:solidFill>
                  <a:srgbClr val="FFFFFF"/>
                </a:solidFill>
                <a:latin typeface="Segoe UI Light" pitchFamily="34" charset="0"/>
              </a:rPr>
              <a:t>Categorize resources across different resource groups and subscriptions </a:t>
            </a:r>
          </a:p>
          <a:p>
            <a:pPr lvl="0">
              <a:defRPr/>
            </a:pPr>
            <a:endParaRPr lang="en-US" dirty="0">
              <a:solidFill>
                <a:srgbClr val="FFFFFF"/>
              </a:solidFill>
              <a:latin typeface="Segoe UI Light" pitchFamily="34" charset="0"/>
            </a:endParaRPr>
          </a:p>
          <a:p>
            <a:pPr lvl="0">
              <a:defRPr/>
            </a:pPr>
            <a:r>
              <a:rPr lang="en-US" dirty="0">
                <a:solidFill>
                  <a:srgbClr val="FFFFFF"/>
                </a:solidFill>
                <a:latin typeface="Segoe UI Light" pitchFamily="34" charset="0"/>
              </a:rPr>
              <a:t>for billing, management, and operational purposes. </a:t>
            </a:r>
          </a:p>
          <a:p>
            <a:pPr lvl="0" defTabSz="914367">
              <a:spcBef>
                <a:spcPts val="0"/>
              </a:spcBef>
              <a:spcAft>
                <a:spcPts val="600"/>
              </a:spcAft>
              <a:buSzTx/>
              <a:defRPr/>
            </a:pPr>
            <a:endParaRPr lang="en-US" dirty="0">
              <a:solidFill>
                <a:srgbClr val="FFFFFF"/>
              </a:solidFill>
              <a:latin typeface="Segoe UI Light" panose="020B0502040204020203" pitchFamily="34" charset="0"/>
              <a:cs typeface="Segoe UI Light" panose="020B0502040204020203" pitchFamily="34" charset="0"/>
            </a:endParaRP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Identify common tags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(such as </a:t>
            </a:r>
            <a:r>
              <a:rPr lang="en-US" err="1">
                <a:solidFill>
                  <a:srgbClr val="FFFFFF"/>
                </a:solidFill>
                <a:latin typeface="Segoe UI Light" panose="020B0502040204020203" pitchFamily="34" charset="0"/>
                <a:cs typeface="Segoe UI Light" panose="020B0502040204020203" pitchFamily="34" charset="0"/>
              </a:rPr>
              <a:t>CostCenter</a:t>
            </a:r>
            <a:r>
              <a:rPr lang="en-US" dirty="0">
                <a:solidFill>
                  <a:srgbClr val="FFFFFF"/>
                </a:solidFill>
                <a:latin typeface="Segoe UI Light" panose="020B0502040204020203" pitchFamily="34" charset="0"/>
                <a:cs typeface="Segoe UI Light" panose="020B0502040204020203" pitchFamily="34" charset="0"/>
              </a:rPr>
              <a:t>,  </a:t>
            </a:r>
            <a:r>
              <a:rPr lang="en-US" err="1">
                <a:solidFill>
                  <a:srgbClr val="FFFFFF"/>
                </a:solidFill>
                <a:latin typeface="Segoe UI Light" panose="020B0502040204020203" pitchFamily="34" charset="0"/>
                <a:cs typeface="Segoe UI Light" panose="020B0502040204020203" pitchFamily="34" charset="0"/>
              </a:rPr>
              <a:t>ApplicationOwner</a:t>
            </a:r>
            <a:r>
              <a:rPr lang="en-US" dirty="0">
                <a:solidFill>
                  <a:srgbClr val="FFFFFF"/>
                </a:solidFill>
                <a:latin typeface="Segoe UI Light" panose="020B0502040204020203" pitchFamily="34" charset="0"/>
                <a:cs typeface="Segoe UI Light" panose="020B0502040204020203" pitchFamily="34" charset="0"/>
              </a:rPr>
              <a:t>)</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 </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Apply them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consistently using automation &amp;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Azure Policy.</a:t>
            </a:r>
          </a:p>
          <a:p>
            <a:endParaRPr lang="en-AU" dirty="0"/>
          </a:p>
        </p:txBody>
      </p:sp>
      <p:sp>
        <p:nvSpPr>
          <p:cNvPr id="6" name="Rectangle 5">
            <a:extLst>
              <a:ext uri="{FF2B5EF4-FFF2-40B4-BE49-F238E27FC236}">
                <a16:creationId xmlns:a16="http://schemas.microsoft.com/office/drawing/2014/main" id="{FE02719F-E737-4A30-9B59-872F813F10C0}"/>
              </a:ext>
            </a:extLst>
          </p:cNvPr>
          <p:cNvSpPr/>
          <p:nvPr/>
        </p:nvSpPr>
        <p:spPr>
          <a:xfrm>
            <a:off x="432454" y="2598003"/>
            <a:ext cx="3352737" cy="1723549"/>
          </a:xfrm>
          <a:prstGeom prst="rect">
            <a:avLst/>
          </a:prstGeom>
        </p:spPr>
        <p:txBody>
          <a:bodyPr wrap="square">
            <a:spAutoFit/>
          </a:bodyPr>
          <a:lstStyle/>
          <a:p>
            <a:pPr lvl="0">
              <a:spcAft>
                <a:spcPts val="1200"/>
              </a:spcAft>
              <a:defRPr/>
            </a:pPr>
            <a:r>
              <a:rPr lang="en-US" sz="3200" noProof="0" dirty="0"/>
              <a:t>Restrict expensive SKUs</a:t>
            </a:r>
          </a:p>
          <a:p>
            <a:pPr lvl="0">
              <a:spcAft>
                <a:spcPts val="1200"/>
              </a:spcAft>
              <a:defRPr/>
            </a:pPr>
            <a:r>
              <a:rPr kumimoji="0" lang="en-US" sz="3200" b="0" i="0" u="none" strike="noStrike" kern="1200" cap="none" spc="0" normalizeH="0" baseline="0" dirty="0">
                <a:ln>
                  <a:noFill/>
                </a:ln>
                <a:effectLst/>
                <a:uLnTx/>
                <a:uFillTx/>
                <a:cs typeface="Segoe UI Light" panose="020B0502040204020203" pitchFamily="34" charset="0"/>
              </a:rPr>
              <a:t>Apply Tags</a:t>
            </a:r>
            <a:endParaRPr kumimoji="0" lang="en-US" sz="3200" b="0" i="0" u="none" strike="noStrike" kern="1200" cap="none" spc="0" normalizeH="0" baseline="0" noProof="0" dirty="0">
              <a:ln>
                <a:noFill/>
              </a:ln>
              <a:effectLst/>
              <a:uLnTx/>
              <a:uFillTx/>
              <a:cs typeface="Segoe UI Light" panose="020B0502040204020203" pitchFamily="34" charset="0"/>
            </a:endParaRPr>
          </a:p>
        </p:txBody>
      </p:sp>
      <p:pic>
        <p:nvPicPr>
          <p:cNvPr id="7" name="Picture 6" descr="A screenshot of website&#10;&#10;Description automatically generated">
            <a:extLst>
              <a:ext uri="{FF2B5EF4-FFF2-40B4-BE49-F238E27FC236}">
                <a16:creationId xmlns:a16="http://schemas.microsoft.com/office/drawing/2014/main" id="{F8ADD6FA-6E6F-4439-B9C5-416502B5C0E5}"/>
              </a:ext>
            </a:extLst>
          </p:cNvPr>
          <p:cNvPicPr>
            <a:picLocks noChangeAspect="1"/>
          </p:cNvPicPr>
          <p:nvPr/>
        </p:nvPicPr>
        <p:blipFill>
          <a:blip r:embed="rId3"/>
          <a:stretch>
            <a:fillRect/>
          </a:stretch>
        </p:blipFill>
        <p:spPr>
          <a:xfrm>
            <a:off x="3499883" y="551681"/>
            <a:ext cx="8429847" cy="5754638"/>
          </a:xfrm>
          <a:prstGeom prst="rect">
            <a:avLst/>
          </a:prstGeom>
        </p:spPr>
      </p:pic>
    </p:spTree>
    <p:extLst>
      <p:ext uri="{BB962C8B-B14F-4D97-AF65-F5344CB8AC3E}">
        <p14:creationId xmlns:p14="http://schemas.microsoft.com/office/powerpoint/2010/main" val="3787692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35F28-AEB3-4E8D-8FD9-EB329E3F108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Happy “Cupcake” Day</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ake with a dessert on a plate&#10;&#10;Description automatically generated">
            <a:extLst>
              <a:ext uri="{FF2B5EF4-FFF2-40B4-BE49-F238E27FC236}">
                <a16:creationId xmlns:a16="http://schemas.microsoft.com/office/drawing/2014/main" id="{BC50121B-63D5-4572-9A24-DCF934172BA0}"/>
              </a:ext>
            </a:extLst>
          </p:cNvPr>
          <p:cNvPicPr>
            <a:picLocks noGrp="1" noChangeAspect="1"/>
          </p:cNvPicPr>
          <p:nvPr>
            <p:ph idx="1"/>
          </p:nvPr>
        </p:nvPicPr>
        <p:blipFill rotWithShape="1">
          <a:blip r:embed="rId2"/>
          <a:srcRect t="2116" r="-2" b="12500"/>
          <a:stretch/>
        </p:blipFill>
        <p:spPr bwMode="gray">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pic>
    </p:spTree>
    <p:extLst>
      <p:ext uri="{BB962C8B-B14F-4D97-AF65-F5344CB8AC3E}">
        <p14:creationId xmlns:p14="http://schemas.microsoft.com/office/powerpoint/2010/main" val="44025636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793823" y="2625054"/>
            <a:ext cx="9144000" cy="1169551"/>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pPr lvl="0"/>
            <a:r>
              <a:rPr lang="en-US" sz="3800"/>
              <a:t>“How will we know if we’re spending too much, BEFORE we get the invoice?”</a:t>
            </a:r>
            <a:endParaRPr kumimoji="0" lang="en-US" sz="3800" b="0" i="0" u="none" strike="noStrike" kern="1200" cap="none" spc="-50" normalizeH="0" baseline="0" noProof="0">
              <a:ln w="3175">
                <a:noFill/>
              </a:ln>
              <a:solidFill>
                <a:srgbClr val="FFFFFF"/>
              </a:solidFill>
              <a:effectLst/>
              <a:uLnTx/>
              <a:uFillTx/>
              <a:latin typeface="Segoe UI Semibold"/>
              <a:ea typeface="+mn-ea"/>
              <a:cs typeface="Segoe UI"/>
            </a:endParaRPr>
          </a:p>
        </p:txBody>
      </p:sp>
    </p:spTree>
    <p:extLst>
      <p:ext uri="{BB962C8B-B14F-4D97-AF65-F5344CB8AC3E}">
        <p14:creationId xmlns:p14="http://schemas.microsoft.com/office/powerpoint/2010/main" val="7648353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CAAD5D-DD58-494A-844E-D30C7DFBD957}"/>
              </a:ext>
            </a:extLst>
          </p:cNvPr>
          <p:cNvSpPr/>
          <p:nvPr/>
        </p:nvSpPr>
        <p:spPr bwMode="auto">
          <a:xfrm>
            <a:off x="694944" y="2292097"/>
            <a:ext cx="10814304" cy="22920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p:txBody>
          <a:bodyPr/>
          <a:lstStyle/>
          <a:p>
            <a:r>
              <a:rPr lang="en-AU" dirty="0"/>
              <a:t>Azure Budgets (DEMO)</a:t>
            </a:r>
          </a:p>
        </p:txBody>
      </p:sp>
      <p:pic>
        <p:nvPicPr>
          <p:cNvPr id="5" name="Picture 4" descr="A screenshot budget monitoring&#10;&#10;Description automatically generated">
            <a:extLst>
              <a:ext uri="{FF2B5EF4-FFF2-40B4-BE49-F238E27FC236}">
                <a16:creationId xmlns:a16="http://schemas.microsoft.com/office/drawing/2014/main" id="{18894F4B-2C5B-4CB2-9725-B380D6365069}"/>
              </a:ext>
            </a:extLst>
          </p:cNvPr>
          <p:cNvPicPr>
            <a:picLocks noChangeAspect="1"/>
          </p:cNvPicPr>
          <p:nvPr/>
        </p:nvPicPr>
        <p:blipFill>
          <a:blip r:embed="rId3"/>
          <a:stretch>
            <a:fillRect/>
          </a:stretch>
        </p:blipFill>
        <p:spPr>
          <a:xfrm>
            <a:off x="805055" y="2514592"/>
            <a:ext cx="10581889" cy="1910472"/>
          </a:xfrm>
          <a:prstGeom prst="rect">
            <a:avLst/>
          </a:prstGeom>
        </p:spPr>
      </p:pic>
      <p:sp>
        <p:nvSpPr>
          <p:cNvPr id="3" name="Rectangle 2">
            <a:extLst>
              <a:ext uri="{FF2B5EF4-FFF2-40B4-BE49-F238E27FC236}">
                <a16:creationId xmlns:a16="http://schemas.microsoft.com/office/drawing/2014/main" id="{3EB5B701-A33E-417D-B7D9-0A957699E37D}"/>
              </a:ext>
            </a:extLst>
          </p:cNvPr>
          <p:cNvSpPr/>
          <p:nvPr/>
        </p:nvSpPr>
        <p:spPr>
          <a:xfrm>
            <a:off x="-4144108" y="8264769"/>
            <a:ext cx="6096000" cy="907171"/>
          </a:xfrm>
          <a:prstGeom prst="rect">
            <a:avLst/>
          </a:prstGeom>
        </p:spPr>
        <p:txBody>
          <a:bodyPr>
            <a:spAutoFit/>
          </a:bodyPr>
          <a:lstStyle/>
          <a:p>
            <a:r>
              <a:rPr lang="en-AU" dirty="0">
                <a:hlinkClick r:id="rId4"/>
              </a:rPr>
              <a:t>https://msit.microsoftstream.com/video/39f5193c-4396-4332-abc3-c492e3a4f5c3?channelId=b9f7d4d3-e1c8-4804-b914-1b4098ac5997</a:t>
            </a:r>
            <a:endParaRPr lang="en-AU" dirty="0"/>
          </a:p>
        </p:txBody>
      </p:sp>
      <p:sp>
        <p:nvSpPr>
          <p:cNvPr id="6" name="Rectangle 5">
            <a:extLst>
              <a:ext uri="{FF2B5EF4-FFF2-40B4-BE49-F238E27FC236}">
                <a16:creationId xmlns:a16="http://schemas.microsoft.com/office/drawing/2014/main" id="{F4C82E6C-FDAB-411A-A46D-815C4E8B9372}"/>
              </a:ext>
            </a:extLst>
          </p:cNvPr>
          <p:cNvSpPr/>
          <p:nvPr/>
        </p:nvSpPr>
        <p:spPr>
          <a:xfrm>
            <a:off x="2379785" y="7811184"/>
            <a:ext cx="6096000" cy="907171"/>
          </a:xfrm>
          <a:prstGeom prst="rect">
            <a:avLst/>
          </a:prstGeom>
        </p:spPr>
        <p:txBody>
          <a:bodyPr>
            <a:spAutoFit/>
          </a:bodyPr>
          <a:lstStyle/>
          <a:p>
            <a:r>
              <a:rPr lang="en-AU" dirty="0">
                <a:hlinkClick r:id="rId4"/>
              </a:rPr>
              <a:t>https://msit.microsoftstream.com/video/39f5193c-4396-4332-abc3-c492e3a4f5c3?channelId=b9f7d4d3-e1c8-4804-b914-1b4098ac5997</a:t>
            </a:r>
            <a:endParaRPr lang="en-AU" dirty="0"/>
          </a:p>
        </p:txBody>
      </p:sp>
    </p:spTree>
    <p:extLst>
      <p:ext uri="{BB962C8B-B14F-4D97-AF65-F5344CB8AC3E}">
        <p14:creationId xmlns:p14="http://schemas.microsoft.com/office/powerpoint/2010/main" val="791998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793823" y="3209830"/>
            <a:ext cx="9144000" cy="584775"/>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a:t>
            </a:r>
            <a:r>
              <a:rPr kumimoji="0" lang="en-US" sz="3800" b="0" i="0" u="none" strike="noStrike" kern="1200" cap="none" spc="-50" normalizeH="0" baseline="0" noProof="0" err="1">
                <a:ln w="3175">
                  <a:noFill/>
                </a:ln>
                <a:solidFill>
                  <a:srgbClr val="FFFFFF"/>
                </a:solidFill>
                <a:effectLst/>
                <a:uLnTx/>
                <a:uFillTx/>
                <a:latin typeface="Segoe UI Semibold"/>
                <a:ea typeface="+mn-ea"/>
                <a:cs typeface="Segoe UI" panose="020B0502040204020203" pitchFamily="34" charset="0"/>
              </a:rPr>
              <a:t>Wher</a:t>
            </a:r>
            <a:r>
              <a:rPr lang="en-US" sz="3800">
                <a:solidFill>
                  <a:srgbClr val="FFFFFF"/>
                </a:solidFill>
                <a:latin typeface="Segoe UI Semibold"/>
              </a:rPr>
              <a:t>e are all of our costs coming from?”</a:t>
            </a:r>
            <a:endParaRPr kumimoji="0" lang="en-US" sz="3800" b="0" i="0" u="none" strike="noStrike" kern="1200" cap="none" spc="-50" normalizeH="0" baseline="0" noProof="0">
              <a:ln w="3175">
                <a:noFill/>
              </a:ln>
              <a:solidFill>
                <a:srgbClr val="FFFFFF"/>
              </a:solidFill>
              <a:effectLst/>
              <a:uLnTx/>
              <a:uFillTx/>
              <a:latin typeface="Segoe UI Semibold"/>
              <a:ea typeface="+mn-ea"/>
              <a:cs typeface="Segoe UI"/>
            </a:endParaRPr>
          </a:p>
        </p:txBody>
      </p:sp>
    </p:spTree>
    <p:extLst>
      <p:ext uri="{BB962C8B-B14F-4D97-AF65-F5344CB8AC3E}">
        <p14:creationId xmlns:p14="http://schemas.microsoft.com/office/powerpoint/2010/main" val="9909591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A3A3-F51D-4018-A54C-1AB5BF790A01}"/>
              </a:ext>
            </a:extLst>
          </p:cNvPr>
          <p:cNvSpPr>
            <a:spLocks noGrp="1"/>
          </p:cNvSpPr>
          <p:nvPr>
            <p:ph type="title"/>
          </p:nvPr>
        </p:nvSpPr>
        <p:spPr/>
        <p:txBody>
          <a:bodyPr/>
          <a:lstStyle/>
          <a:p>
            <a:r>
              <a:rPr lang="en-AU" dirty="0"/>
              <a:t>Azure Cost Analysis (DEMO)</a:t>
            </a:r>
          </a:p>
        </p:txBody>
      </p:sp>
      <p:grpSp>
        <p:nvGrpSpPr>
          <p:cNvPr id="3" name="Group 2">
            <a:extLst>
              <a:ext uri="{FF2B5EF4-FFF2-40B4-BE49-F238E27FC236}">
                <a16:creationId xmlns:a16="http://schemas.microsoft.com/office/drawing/2014/main" id="{AEE90B50-8DE9-41C8-9C05-9DDC77302163}"/>
              </a:ext>
            </a:extLst>
          </p:cNvPr>
          <p:cNvGrpSpPr/>
          <p:nvPr/>
        </p:nvGrpSpPr>
        <p:grpSpPr>
          <a:xfrm>
            <a:off x="2303922" y="1417241"/>
            <a:ext cx="7584156" cy="5023183"/>
            <a:chOff x="4375115" y="1833845"/>
            <a:chExt cx="7584156" cy="5023183"/>
          </a:xfrm>
          <a:effectLst>
            <a:outerShdw blurRad="50800" dist="38100" dir="2700000" algn="tl" rotWithShape="0">
              <a:prstClr val="black">
                <a:alpha val="40000"/>
              </a:prstClr>
            </a:outerShdw>
          </a:effectLst>
        </p:grpSpPr>
        <p:grpSp>
          <p:nvGrpSpPr>
            <p:cNvPr id="4" name="Group 3">
              <a:extLst>
                <a:ext uri="{FF2B5EF4-FFF2-40B4-BE49-F238E27FC236}">
                  <a16:creationId xmlns:a16="http://schemas.microsoft.com/office/drawing/2014/main" id="{9413CBDE-42D0-444C-A5AE-19D1E84820FD}"/>
                </a:ext>
              </a:extLst>
            </p:cNvPr>
            <p:cNvGrpSpPr/>
            <p:nvPr/>
          </p:nvGrpSpPr>
          <p:grpSpPr>
            <a:xfrm>
              <a:off x="4375115" y="1833845"/>
              <a:ext cx="7584156" cy="5023183"/>
              <a:chOff x="4569387" y="1859015"/>
              <a:chExt cx="7737332" cy="5124635"/>
            </a:xfrm>
          </p:grpSpPr>
          <p:pic>
            <p:nvPicPr>
              <p:cNvPr id="6" name="Picture 5">
                <a:extLst>
                  <a:ext uri="{FF2B5EF4-FFF2-40B4-BE49-F238E27FC236}">
                    <a16:creationId xmlns:a16="http://schemas.microsoft.com/office/drawing/2014/main" id="{454A51C6-3D9A-42C6-991D-9DA4ED992A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sp>
            <p:nvSpPr>
              <p:cNvPr id="7" name="Rectangle 6">
                <a:extLst>
                  <a:ext uri="{FF2B5EF4-FFF2-40B4-BE49-F238E27FC236}">
                    <a16:creationId xmlns:a16="http://schemas.microsoft.com/office/drawing/2014/main" id="{E8205B38-54ED-4BBA-AB60-D3FCCC93D533}"/>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EF9BA933-BA85-4534-AEBC-E7B36F4AFC44}"/>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8" name="Group 7" descr="Screenshot of budget monitoring">
            <a:extLst>
              <a:ext uri="{FF2B5EF4-FFF2-40B4-BE49-F238E27FC236}">
                <a16:creationId xmlns:a16="http://schemas.microsoft.com/office/drawing/2014/main" id="{7A82FD57-5CAC-4D4A-8E3D-C618D1AFB5E2}"/>
              </a:ext>
            </a:extLst>
          </p:cNvPr>
          <p:cNvGrpSpPr/>
          <p:nvPr/>
        </p:nvGrpSpPr>
        <p:grpSpPr>
          <a:xfrm>
            <a:off x="2537415" y="1701978"/>
            <a:ext cx="7144169" cy="4073770"/>
            <a:chOff x="718257" y="0"/>
            <a:chExt cx="10755485" cy="6984278"/>
          </a:xfrm>
        </p:grpSpPr>
        <p:grpSp>
          <p:nvGrpSpPr>
            <p:cNvPr id="9" name="Group 8">
              <a:extLst>
                <a:ext uri="{FF2B5EF4-FFF2-40B4-BE49-F238E27FC236}">
                  <a16:creationId xmlns:a16="http://schemas.microsoft.com/office/drawing/2014/main" id="{F72C822F-22C7-4196-B2D6-2243518641CB}"/>
                </a:ext>
              </a:extLst>
            </p:cNvPr>
            <p:cNvGrpSpPr/>
            <p:nvPr/>
          </p:nvGrpSpPr>
          <p:grpSpPr>
            <a:xfrm>
              <a:off x="718257" y="0"/>
              <a:ext cx="10755485" cy="6984278"/>
              <a:chOff x="718257" y="0"/>
              <a:chExt cx="10755485" cy="6984278"/>
            </a:xfrm>
          </p:grpSpPr>
          <p:pic>
            <p:nvPicPr>
              <p:cNvPr id="11" name="Picture 10" descr="A screenshot of a cell phone&#10;&#10;Description automatically generated">
                <a:extLst>
                  <a:ext uri="{FF2B5EF4-FFF2-40B4-BE49-F238E27FC236}">
                    <a16:creationId xmlns:a16="http://schemas.microsoft.com/office/drawing/2014/main" id="{3F6957B9-3B34-446F-BAE4-8136D4551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12" name="Picture 11">
                <a:extLst>
                  <a:ext uri="{FF2B5EF4-FFF2-40B4-BE49-F238E27FC236}">
                    <a16:creationId xmlns:a16="http://schemas.microsoft.com/office/drawing/2014/main" id="{0C377846-DD66-4128-894B-09A052F7C2F4}"/>
                  </a:ext>
                </a:extLst>
              </p:cNvPr>
              <p:cNvPicPr>
                <a:picLocks noChangeAspect="1"/>
              </p:cNvPicPr>
              <p:nvPr/>
            </p:nvPicPr>
            <p:blipFill rotWithShape="1">
              <a:blip r:embed="rId5"/>
              <a:srcRect l="85974" t="4621" r="6999" b="89252"/>
              <a:stretch/>
            </p:blipFill>
            <p:spPr>
              <a:xfrm>
                <a:off x="3162300" y="1162051"/>
                <a:ext cx="8311441" cy="365125"/>
              </a:xfrm>
              <a:prstGeom prst="rect">
                <a:avLst/>
              </a:prstGeom>
            </p:spPr>
          </p:pic>
          <p:pic>
            <p:nvPicPr>
              <p:cNvPr id="13" name="Picture 12">
                <a:extLst>
                  <a:ext uri="{FF2B5EF4-FFF2-40B4-BE49-F238E27FC236}">
                    <a16:creationId xmlns:a16="http://schemas.microsoft.com/office/drawing/2014/main" id="{79F3C3F3-13C0-4032-9AD9-036D528385DD}"/>
                  </a:ext>
                </a:extLst>
              </p:cNvPr>
              <p:cNvPicPr>
                <a:picLocks noChangeAspect="1"/>
              </p:cNvPicPr>
              <p:nvPr/>
            </p:nvPicPr>
            <p:blipFill rotWithShape="1">
              <a:blip r:embed="rId6"/>
              <a:srcRect b="19183"/>
              <a:stretch/>
            </p:blipFill>
            <p:spPr>
              <a:xfrm>
                <a:off x="3303241" y="1206017"/>
                <a:ext cx="1476568" cy="260834"/>
              </a:xfrm>
              <a:prstGeom prst="rect">
                <a:avLst/>
              </a:prstGeom>
            </p:spPr>
          </p:pic>
          <p:pic>
            <p:nvPicPr>
              <p:cNvPr id="14" name="Picture 13">
                <a:extLst>
                  <a:ext uri="{FF2B5EF4-FFF2-40B4-BE49-F238E27FC236}">
                    <a16:creationId xmlns:a16="http://schemas.microsoft.com/office/drawing/2014/main" id="{03E00DDC-61BE-4266-99E3-4B34B8FB37E0}"/>
                  </a:ext>
                </a:extLst>
              </p:cNvPr>
              <p:cNvPicPr>
                <a:picLocks noChangeAspect="1"/>
              </p:cNvPicPr>
              <p:nvPr/>
            </p:nvPicPr>
            <p:blipFill rotWithShape="1">
              <a:blip r:embed="rId5"/>
              <a:srcRect l="17225" t="4621" r="13385" b="89252"/>
              <a:stretch/>
            </p:blipFill>
            <p:spPr>
              <a:xfrm>
                <a:off x="4779809" y="1162051"/>
                <a:ext cx="5773892" cy="365126"/>
              </a:xfrm>
              <a:prstGeom prst="rect">
                <a:avLst/>
              </a:prstGeom>
            </p:spPr>
          </p:pic>
          <p:pic>
            <p:nvPicPr>
              <p:cNvPr id="15" name="Picture 14">
                <a:extLst>
                  <a:ext uri="{FF2B5EF4-FFF2-40B4-BE49-F238E27FC236}">
                    <a16:creationId xmlns:a16="http://schemas.microsoft.com/office/drawing/2014/main" id="{168C230D-AA40-4B8A-9AD9-54224FDCE429}"/>
                  </a:ext>
                </a:extLst>
              </p:cNvPr>
              <p:cNvPicPr>
                <a:picLocks noChangeAspect="1"/>
              </p:cNvPicPr>
              <p:nvPr/>
            </p:nvPicPr>
            <p:blipFill rotWithShape="1">
              <a:blip r:embed="rId7"/>
              <a:srcRect t="13432" b="7626"/>
              <a:stretch/>
            </p:blipFill>
            <p:spPr>
              <a:xfrm>
                <a:off x="1052511" y="4252912"/>
                <a:ext cx="2148840" cy="244078"/>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5C26E5C0-C80B-40AC-BBE8-9611BE95FEA0}"/>
                  </a:ext>
                </a:extLst>
              </p:cNvPr>
              <p:cNvPicPr>
                <a:picLocks noChangeAspect="1"/>
              </p:cNvPicPr>
              <p:nvPr/>
            </p:nvPicPr>
            <p:blipFill rotWithShape="1">
              <a:blip r:embed="rId4">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17" name="Picture 16">
                <a:extLst>
                  <a:ext uri="{FF2B5EF4-FFF2-40B4-BE49-F238E27FC236}">
                    <a16:creationId xmlns:a16="http://schemas.microsoft.com/office/drawing/2014/main" id="{E457D923-9482-4B0B-961F-A83DB17E9C72}"/>
                  </a:ext>
                </a:extLst>
              </p:cNvPr>
              <p:cNvPicPr>
                <a:picLocks noChangeAspect="1"/>
              </p:cNvPicPr>
              <p:nvPr/>
            </p:nvPicPr>
            <p:blipFill rotWithShape="1">
              <a:blip r:embed="rId8"/>
              <a:srcRect l="3297" t="44859" r="10109"/>
              <a:stretch/>
            </p:blipFill>
            <p:spPr>
              <a:xfrm>
                <a:off x="1104900" y="1206017"/>
                <a:ext cx="1876425" cy="358464"/>
              </a:xfrm>
              <a:prstGeom prst="rect">
                <a:avLst/>
              </a:prstGeom>
            </p:spPr>
          </p:pic>
          <p:sp>
            <p:nvSpPr>
              <p:cNvPr id="18" name="Rectangle 17">
                <a:extLst>
                  <a:ext uri="{FF2B5EF4-FFF2-40B4-BE49-F238E27FC236}">
                    <a16:creationId xmlns:a16="http://schemas.microsoft.com/office/drawing/2014/main" id="{098F8E17-7F69-4818-AFF8-FE37C4402A1B}"/>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ED926351-554F-4269-922A-EF3447ADBAAA}"/>
                </a:ext>
              </a:extLst>
            </p:cNvPr>
            <p:cNvPicPr>
              <a:picLocks noChangeAspect="1"/>
            </p:cNvPicPr>
            <p:nvPr/>
          </p:nvPicPr>
          <p:blipFill>
            <a:blip r:embed="rId9"/>
            <a:stretch>
              <a:fillRect/>
            </a:stretch>
          </p:blipFill>
          <p:spPr>
            <a:xfrm>
              <a:off x="3147908" y="1553440"/>
              <a:ext cx="8243744" cy="4403971"/>
            </a:xfrm>
            <a:prstGeom prst="rect">
              <a:avLst/>
            </a:prstGeom>
          </p:spPr>
        </p:pic>
      </p:grpSp>
    </p:spTree>
    <p:extLst>
      <p:ext uri="{BB962C8B-B14F-4D97-AF65-F5344CB8AC3E}">
        <p14:creationId xmlns:p14="http://schemas.microsoft.com/office/powerpoint/2010/main" val="3644116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793823" y="3209831"/>
            <a:ext cx="9144000" cy="584775"/>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pPr lvl="0"/>
            <a:r>
              <a:rPr lang="en-US" sz="3800"/>
              <a:t>“Can we save any money?”</a:t>
            </a:r>
            <a:endParaRPr kumimoji="0" lang="en-US" sz="3800" b="0" i="0" u="none" strike="noStrike" kern="1200" cap="none" spc="-50" normalizeH="0" baseline="0" noProof="0">
              <a:ln w="3175">
                <a:noFill/>
              </a:ln>
              <a:solidFill>
                <a:srgbClr val="FFFFFF"/>
              </a:solidFill>
              <a:effectLst/>
              <a:uLnTx/>
              <a:uFillTx/>
              <a:latin typeface="Segoe UI Semibold"/>
              <a:ea typeface="+mn-ea"/>
              <a:cs typeface="Segoe UI"/>
            </a:endParaRPr>
          </a:p>
        </p:txBody>
      </p:sp>
    </p:spTree>
    <p:extLst>
      <p:ext uri="{BB962C8B-B14F-4D97-AF65-F5344CB8AC3E}">
        <p14:creationId xmlns:p14="http://schemas.microsoft.com/office/powerpoint/2010/main" val="18669030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A3A3-F51D-4018-A54C-1AB5BF790A01}"/>
              </a:ext>
            </a:extLst>
          </p:cNvPr>
          <p:cNvSpPr>
            <a:spLocks noGrp="1"/>
          </p:cNvSpPr>
          <p:nvPr>
            <p:ph type="title"/>
          </p:nvPr>
        </p:nvSpPr>
        <p:spPr/>
        <p:txBody>
          <a:bodyPr/>
          <a:lstStyle/>
          <a:p>
            <a:r>
              <a:rPr lang="en-AU" dirty="0"/>
              <a:t>Azure Advisor</a:t>
            </a:r>
          </a:p>
        </p:txBody>
      </p:sp>
      <p:grpSp>
        <p:nvGrpSpPr>
          <p:cNvPr id="3" name="Group 2">
            <a:extLst>
              <a:ext uri="{FF2B5EF4-FFF2-40B4-BE49-F238E27FC236}">
                <a16:creationId xmlns:a16="http://schemas.microsoft.com/office/drawing/2014/main" id="{AEE90B50-8DE9-41C8-9C05-9DDC77302163}"/>
              </a:ext>
            </a:extLst>
          </p:cNvPr>
          <p:cNvGrpSpPr/>
          <p:nvPr/>
        </p:nvGrpSpPr>
        <p:grpSpPr>
          <a:xfrm>
            <a:off x="2303922" y="1417241"/>
            <a:ext cx="7584156" cy="5023183"/>
            <a:chOff x="4375115" y="1833845"/>
            <a:chExt cx="7584156" cy="5023183"/>
          </a:xfrm>
          <a:effectLst>
            <a:outerShdw blurRad="50800" dist="38100" dir="2700000" algn="tl" rotWithShape="0">
              <a:prstClr val="black">
                <a:alpha val="40000"/>
              </a:prstClr>
            </a:outerShdw>
          </a:effectLst>
        </p:grpSpPr>
        <p:grpSp>
          <p:nvGrpSpPr>
            <p:cNvPr id="4" name="Group 3">
              <a:extLst>
                <a:ext uri="{FF2B5EF4-FFF2-40B4-BE49-F238E27FC236}">
                  <a16:creationId xmlns:a16="http://schemas.microsoft.com/office/drawing/2014/main" id="{9413CBDE-42D0-444C-A5AE-19D1E84820FD}"/>
                </a:ext>
              </a:extLst>
            </p:cNvPr>
            <p:cNvGrpSpPr/>
            <p:nvPr/>
          </p:nvGrpSpPr>
          <p:grpSpPr>
            <a:xfrm>
              <a:off x="4375115" y="1833845"/>
              <a:ext cx="7584156" cy="5023183"/>
              <a:chOff x="4569387" y="1859015"/>
              <a:chExt cx="7737332" cy="5124635"/>
            </a:xfrm>
          </p:grpSpPr>
          <p:pic>
            <p:nvPicPr>
              <p:cNvPr id="6" name="Picture 5">
                <a:extLst>
                  <a:ext uri="{FF2B5EF4-FFF2-40B4-BE49-F238E27FC236}">
                    <a16:creationId xmlns:a16="http://schemas.microsoft.com/office/drawing/2014/main" id="{454A51C6-3D9A-42C6-991D-9DA4ED992A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sp>
            <p:nvSpPr>
              <p:cNvPr id="7" name="Rectangle 6">
                <a:extLst>
                  <a:ext uri="{FF2B5EF4-FFF2-40B4-BE49-F238E27FC236}">
                    <a16:creationId xmlns:a16="http://schemas.microsoft.com/office/drawing/2014/main" id="{E8205B38-54ED-4BBA-AB60-D3FCCC93D533}"/>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EF9BA933-BA85-4534-AEBC-E7B36F4AFC44}"/>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pic>
        <p:nvPicPr>
          <p:cNvPr id="19" name="Picture 18" descr="Screenshot of budget recommendations">
            <a:extLst>
              <a:ext uri="{FF2B5EF4-FFF2-40B4-BE49-F238E27FC236}">
                <a16:creationId xmlns:a16="http://schemas.microsoft.com/office/drawing/2014/main" id="{6FCD268A-160F-4201-B813-A486EE063718}"/>
              </a:ext>
            </a:extLst>
          </p:cNvPr>
          <p:cNvPicPr>
            <a:picLocks noChangeAspect="1"/>
          </p:cNvPicPr>
          <p:nvPr/>
        </p:nvPicPr>
        <p:blipFill rotWithShape="1">
          <a:blip r:embed="rId4"/>
          <a:srcRect r="25707"/>
          <a:stretch/>
        </p:blipFill>
        <p:spPr>
          <a:xfrm>
            <a:off x="2493211" y="1691901"/>
            <a:ext cx="7205577" cy="4256677"/>
          </a:xfrm>
          <a:prstGeom prst="rect">
            <a:avLst/>
          </a:prstGeom>
        </p:spPr>
      </p:pic>
    </p:spTree>
    <p:extLst>
      <p:ext uri="{BB962C8B-B14F-4D97-AF65-F5344CB8AC3E}">
        <p14:creationId xmlns:p14="http://schemas.microsoft.com/office/powerpoint/2010/main" val="136654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92C4-E0B5-4FC3-911F-4B3CC8443AC9}"/>
              </a:ext>
            </a:extLst>
          </p:cNvPr>
          <p:cNvSpPr>
            <a:spLocks noGrp="1"/>
          </p:cNvSpPr>
          <p:nvPr>
            <p:ph type="title"/>
          </p:nvPr>
        </p:nvSpPr>
        <p:spPr>
          <a:xfrm>
            <a:off x="368135" y="185603"/>
            <a:ext cx="11954494" cy="1132548"/>
          </a:xfrm>
        </p:spPr>
        <p:txBody>
          <a:bodyPr/>
          <a:lstStyle/>
          <a:p>
            <a:r>
              <a:rPr lang="en-AU" dirty="0"/>
              <a:t>AWS Cost Data via Azure Cost Management</a:t>
            </a:r>
          </a:p>
        </p:txBody>
      </p:sp>
      <p:sp>
        <p:nvSpPr>
          <p:cNvPr id="3" name="Content Placeholder 2">
            <a:extLst>
              <a:ext uri="{FF2B5EF4-FFF2-40B4-BE49-F238E27FC236}">
                <a16:creationId xmlns:a16="http://schemas.microsoft.com/office/drawing/2014/main" id="{5C6CF764-37A6-4666-A7B5-DA42EA442766}"/>
              </a:ext>
            </a:extLst>
          </p:cNvPr>
          <p:cNvSpPr>
            <a:spLocks noGrp="1"/>
          </p:cNvSpPr>
          <p:nvPr>
            <p:ph idx="1"/>
          </p:nvPr>
        </p:nvSpPr>
        <p:spPr>
          <a:xfrm>
            <a:off x="964338" y="4902869"/>
            <a:ext cx="6637576" cy="1301990"/>
          </a:xfrm>
        </p:spPr>
        <p:txBody>
          <a:bodyPr>
            <a:normAutofit fontScale="40000" lnSpcReduction="20000"/>
          </a:bodyPr>
          <a:lstStyle/>
          <a:p>
            <a:r>
              <a:rPr lang="en-AU" sz="4400" dirty="0">
                <a:hlinkClick r:id="rId3"/>
              </a:rPr>
              <a:t>https://docs.microsoft.com/azure/cost-management/aws-integration-set-up-configure?WT.mc_id=twitter-social-socuff</a:t>
            </a:r>
            <a:endParaRPr lang="en-AU" sz="4400" dirty="0"/>
          </a:p>
          <a:p>
            <a:r>
              <a:rPr lang="en-AU" sz="4400" dirty="0">
                <a:hlinkClick r:id="rId4"/>
              </a:rPr>
              <a:t>https://docs.microsoft.com/azure/cost-management/aws-integration-manage?WT.mc_id=twitter-social-socuff</a:t>
            </a:r>
            <a:endParaRPr lang="en-AU" sz="4400" dirty="0"/>
          </a:p>
          <a:p>
            <a:endParaRPr lang="en-AU" sz="4400" dirty="0"/>
          </a:p>
        </p:txBody>
      </p:sp>
      <p:pic>
        <p:nvPicPr>
          <p:cNvPr id="7" name="Picture 6" descr="A screenshot of budget monitoring&#10;&#10;">
            <a:extLst>
              <a:ext uri="{FF2B5EF4-FFF2-40B4-BE49-F238E27FC236}">
                <a16:creationId xmlns:a16="http://schemas.microsoft.com/office/drawing/2014/main" id="{102EA561-AB7D-4C2C-A2E4-73367BF8EB9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4576" y="1124414"/>
            <a:ext cx="10456446" cy="5296359"/>
          </a:xfrm>
          <a:prstGeom prst="rect">
            <a:avLst/>
          </a:prstGeom>
        </p:spPr>
      </p:pic>
    </p:spTree>
    <p:extLst>
      <p:ext uri="{BB962C8B-B14F-4D97-AF65-F5344CB8AC3E}">
        <p14:creationId xmlns:p14="http://schemas.microsoft.com/office/powerpoint/2010/main" val="2432095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F19D-2AAD-4841-A3FE-A0C69F98EB7E}"/>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1673C1D9-AFD1-4C84-B1A4-4D5F107346C7}"/>
              </a:ext>
            </a:extLst>
          </p:cNvPr>
          <p:cNvSpPr>
            <a:spLocks noGrp="1"/>
          </p:cNvSpPr>
          <p:nvPr>
            <p:ph idx="1"/>
          </p:nvPr>
        </p:nvSpPr>
        <p:spPr/>
        <p:txBody>
          <a:bodyPr/>
          <a:lstStyle/>
          <a:p>
            <a:r>
              <a:rPr lang="en-GB" dirty="0"/>
              <a:t>The key takeaway is that resources are always charged </a:t>
            </a:r>
            <a:r>
              <a:rPr lang="en-GB" i="1" dirty="0"/>
              <a:t>based on usage</a:t>
            </a:r>
            <a:r>
              <a:rPr lang="en-GB" dirty="0"/>
              <a:t>. For example, if you de-allocate a VM then you will not be billed for compute hours, I/O reads or writes or the private IP address since the VM is not running and has no allocated compute resources. However you will incur storage costs for the disks.</a:t>
            </a:r>
          </a:p>
          <a:p>
            <a:r>
              <a:rPr lang="en-GB" b="1" dirty="0"/>
              <a:t> Note</a:t>
            </a:r>
          </a:p>
          <a:p>
            <a:r>
              <a:rPr lang="en-GB" dirty="0"/>
              <a:t>De-allocating a VM is not the same as </a:t>
            </a:r>
            <a:r>
              <a:rPr lang="en-GB" i="1" dirty="0"/>
              <a:t>deleting</a:t>
            </a:r>
            <a:r>
              <a:rPr lang="en-GB" dirty="0"/>
              <a:t> a VM. De-allocation means the VM is not assigned to a CPU or network in a </a:t>
            </a:r>
            <a:r>
              <a:rPr lang="en-GB" dirty="0" err="1"/>
              <a:t>datacenter</a:t>
            </a:r>
            <a:r>
              <a:rPr lang="en-GB" dirty="0"/>
              <a:t>. However, your persistent disks remain, and the resource is present in your subscription. It's similar to turning off your physical computer.</a:t>
            </a:r>
          </a:p>
          <a:p>
            <a:endParaRPr lang="en-ZA" dirty="0"/>
          </a:p>
        </p:txBody>
      </p:sp>
    </p:spTree>
    <p:extLst>
      <p:ext uri="{BB962C8B-B14F-4D97-AF65-F5344CB8AC3E}">
        <p14:creationId xmlns:p14="http://schemas.microsoft.com/office/powerpoint/2010/main" val="1039429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D84DE66-7AF5-42F3-AB59-8106BA5378B2}"/>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Cost Management tools in Azure</a:t>
            </a:r>
            <a:endParaRPr lang="en-ZA" sz="2400">
              <a:solidFill>
                <a:schemeClr val="bg1"/>
              </a:solidFill>
            </a:endParaRPr>
          </a:p>
        </p:txBody>
      </p:sp>
      <p:cxnSp>
        <p:nvCxnSpPr>
          <p:cNvPr id="14" name="Straight Connector 13">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6" name="Content Placeholder 8">
            <a:extLst>
              <a:ext uri="{FF2B5EF4-FFF2-40B4-BE49-F238E27FC236}">
                <a16:creationId xmlns:a16="http://schemas.microsoft.com/office/drawing/2014/main" id="{8D1AA5DB-382D-4320-A3FD-C0A98A8A8F4D}"/>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graphicFrame>
        <p:nvGraphicFramePr>
          <p:cNvPr id="7" name="Table 4">
            <a:extLst>
              <a:ext uri="{FF2B5EF4-FFF2-40B4-BE49-F238E27FC236}">
                <a16:creationId xmlns:a16="http://schemas.microsoft.com/office/drawing/2014/main" id="{6D67A726-F3BB-4643-B609-0CC5EE6DD7BC}"/>
              </a:ext>
            </a:extLst>
          </p:cNvPr>
          <p:cNvGraphicFramePr>
            <a:graphicFrameLocks/>
          </p:cNvGraphicFramePr>
          <p:nvPr>
            <p:extLst>
              <p:ext uri="{D42A27DB-BD31-4B8C-83A1-F6EECF244321}">
                <p14:modId xmlns:p14="http://schemas.microsoft.com/office/powerpoint/2010/main" val="3987391472"/>
              </p:ext>
            </p:extLst>
          </p:nvPr>
        </p:nvGraphicFramePr>
        <p:xfrm>
          <a:off x="1622232" y="385011"/>
          <a:ext cx="8941733" cy="3799165"/>
        </p:xfrm>
        <a:graphic>
          <a:graphicData uri="http://schemas.openxmlformats.org/drawingml/2006/table">
            <a:tbl>
              <a:tblPr firstRow="1" bandRow="1">
                <a:tableStyleId>{8EC20E35-A176-4012-BC5E-935CFFF8708E}</a:tableStyleId>
              </a:tblPr>
              <a:tblGrid>
                <a:gridCol w="2864767">
                  <a:extLst>
                    <a:ext uri="{9D8B030D-6E8A-4147-A177-3AD203B41FA5}">
                      <a16:colId xmlns:a16="http://schemas.microsoft.com/office/drawing/2014/main" val="2636706863"/>
                    </a:ext>
                  </a:extLst>
                </a:gridCol>
                <a:gridCol w="1378244">
                  <a:extLst>
                    <a:ext uri="{9D8B030D-6E8A-4147-A177-3AD203B41FA5}">
                      <a16:colId xmlns:a16="http://schemas.microsoft.com/office/drawing/2014/main" val="2150890054"/>
                    </a:ext>
                  </a:extLst>
                </a:gridCol>
                <a:gridCol w="1722389">
                  <a:extLst>
                    <a:ext uri="{9D8B030D-6E8A-4147-A177-3AD203B41FA5}">
                      <a16:colId xmlns:a16="http://schemas.microsoft.com/office/drawing/2014/main" val="1645047416"/>
                    </a:ext>
                  </a:extLst>
                </a:gridCol>
                <a:gridCol w="1598089">
                  <a:extLst>
                    <a:ext uri="{9D8B030D-6E8A-4147-A177-3AD203B41FA5}">
                      <a16:colId xmlns:a16="http://schemas.microsoft.com/office/drawing/2014/main" val="1847161915"/>
                    </a:ext>
                  </a:extLst>
                </a:gridCol>
                <a:gridCol w="1378244">
                  <a:extLst>
                    <a:ext uri="{9D8B030D-6E8A-4147-A177-3AD203B41FA5}">
                      <a16:colId xmlns:a16="http://schemas.microsoft.com/office/drawing/2014/main" val="240173062"/>
                    </a:ext>
                  </a:extLst>
                </a:gridCol>
              </a:tblGrid>
              <a:tr h="443435">
                <a:tc>
                  <a:txBody>
                    <a:bodyPr/>
                    <a:lstStyle/>
                    <a:p>
                      <a:pPr algn="l" fontAlgn="b"/>
                      <a:r>
                        <a:rPr lang="en-ZA" sz="1200">
                          <a:effectLst/>
                        </a:rPr>
                        <a:t>Tool</a:t>
                      </a:r>
                    </a:p>
                  </a:txBody>
                  <a:tcPr marL="59924" marR="59924" marT="29962" marB="29962" anchor="b"/>
                </a:tc>
                <a:tc>
                  <a:txBody>
                    <a:bodyPr/>
                    <a:lstStyle/>
                    <a:p>
                      <a:pPr algn="l" fontAlgn="b"/>
                      <a:r>
                        <a:rPr lang="en-ZA" sz="1200" u="none" strike="noStrike">
                          <a:effectLst/>
                          <a:hlinkClick r:id="rId2"/>
                        </a:rPr>
                        <a:t>Azure portal</a:t>
                      </a:r>
                      <a:endParaRPr lang="en-ZA" sz="1200">
                        <a:effectLst/>
                      </a:endParaRPr>
                    </a:p>
                  </a:txBody>
                  <a:tcPr marL="59924" marR="59924" marT="29962" marB="29962" anchor="b"/>
                </a:tc>
                <a:tc>
                  <a:txBody>
                    <a:bodyPr/>
                    <a:lstStyle/>
                    <a:p>
                      <a:pPr algn="l" fontAlgn="b"/>
                      <a:r>
                        <a:rPr lang="en-ZA" sz="1200" u="none" strike="noStrike">
                          <a:effectLst/>
                          <a:hlinkClick r:id="rId3"/>
                        </a:rPr>
                        <a:t>Azure Cost Management</a:t>
                      </a:r>
                      <a:endParaRPr lang="en-ZA" sz="1200">
                        <a:effectLst/>
                      </a:endParaRPr>
                    </a:p>
                  </a:txBody>
                  <a:tcPr marL="59924" marR="59924" marT="29962" marB="29962" anchor="b"/>
                </a:tc>
                <a:tc>
                  <a:txBody>
                    <a:bodyPr/>
                    <a:lstStyle/>
                    <a:p>
                      <a:pPr algn="l" fontAlgn="b"/>
                      <a:r>
                        <a:rPr lang="en-ZA" sz="1200" u="none" strike="noStrike">
                          <a:effectLst/>
                          <a:hlinkClick r:id="rId4"/>
                        </a:rPr>
                        <a:t>Azure EA Content Pack</a:t>
                      </a:r>
                      <a:endParaRPr lang="en-ZA" sz="1200">
                        <a:effectLst/>
                      </a:endParaRPr>
                    </a:p>
                  </a:txBody>
                  <a:tcPr marL="59924" marR="59924" marT="29962" marB="29962" anchor="b"/>
                </a:tc>
                <a:tc>
                  <a:txBody>
                    <a:bodyPr/>
                    <a:lstStyle/>
                    <a:p>
                      <a:pPr algn="l" fontAlgn="b"/>
                      <a:r>
                        <a:rPr lang="en-ZA" sz="1200" u="none" strike="noStrike">
                          <a:effectLst/>
                          <a:hlinkClick r:id="rId5"/>
                        </a:rPr>
                        <a:t>Azure Policy</a:t>
                      </a:r>
                      <a:endParaRPr lang="en-ZA" sz="1200">
                        <a:effectLst/>
                      </a:endParaRPr>
                    </a:p>
                  </a:txBody>
                  <a:tcPr marL="59924" marR="59924" marT="29962" marB="29962" anchor="b"/>
                </a:tc>
                <a:extLst>
                  <a:ext uri="{0D108BD9-81ED-4DB2-BD59-A6C34878D82A}">
                    <a16:rowId xmlns:a16="http://schemas.microsoft.com/office/drawing/2014/main" val="1569926847"/>
                  </a:ext>
                </a:extLst>
              </a:tr>
              <a:tr h="263665">
                <a:tc>
                  <a:txBody>
                    <a:bodyPr/>
                    <a:lstStyle/>
                    <a:p>
                      <a:pPr algn="l" fontAlgn="t"/>
                      <a:r>
                        <a:rPr lang="en-ZA" sz="1200">
                          <a:effectLst/>
                        </a:rPr>
                        <a:t>Enterprise Agreement required?</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254611909"/>
                  </a:ext>
                </a:extLst>
              </a:tr>
              <a:tr h="263665">
                <a:tc>
                  <a:txBody>
                    <a:bodyPr/>
                    <a:lstStyle/>
                    <a:p>
                      <a:pPr algn="l" fontAlgn="t"/>
                      <a:r>
                        <a:rPr lang="en-ZA" sz="1200">
                          <a:effectLst/>
                        </a:rPr>
                        <a:t>Budget control</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853385121"/>
                  </a:ext>
                </a:extLst>
              </a:tr>
              <a:tr h="263665">
                <a:tc>
                  <a:txBody>
                    <a:bodyPr/>
                    <a:lstStyle/>
                    <a:p>
                      <a:pPr algn="l" fontAlgn="t"/>
                      <a:r>
                        <a:rPr lang="en-GB" sz="1200">
                          <a:effectLst/>
                        </a:rPr>
                        <a:t>Monitor spending on single resource</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3662375460"/>
                  </a:ext>
                </a:extLst>
              </a:tr>
              <a:tr h="443435">
                <a:tc>
                  <a:txBody>
                    <a:bodyPr/>
                    <a:lstStyle/>
                    <a:p>
                      <a:pPr algn="l" fontAlgn="t"/>
                      <a:r>
                        <a:rPr lang="en-GB" sz="1200">
                          <a:effectLst/>
                        </a:rPr>
                        <a:t>Monitor spending across multiple resources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925717382"/>
                  </a:ext>
                </a:extLst>
              </a:tr>
              <a:tr h="443435">
                <a:tc>
                  <a:txBody>
                    <a:bodyPr/>
                    <a:lstStyle/>
                    <a:p>
                      <a:pPr algn="l" fontAlgn="t"/>
                      <a:r>
                        <a:rPr lang="en-GB" sz="1200">
                          <a:effectLst/>
                        </a:rPr>
                        <a:t>Control spending on single resource</a:t>
                      </a:r>
                    </a:p>
                  </a:txBody>
                  <a:tcPr marL="59924" marR="59924" marT="29962" marB="29962"/>
                </a:tc>
                <a:tc>
                  <a:txBody>
                    <a:bodyPr/>
                    <a:lstStyle/>
                    <a:p>
                      <a:pPr algn="l" fontAlgn="t"/>
                      <a:r>
                        <a:rPr lang="en-ZA" sz="1200">
                          <a:effectLst/>
                        </a:rPr>
                        <a:t>Yes - manual sizing</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2379247149"/>
                  </a:ext>
                </a:extLst>
              </a:tr>
              <a:tr h="443435">
                <a:tc>
                  <a:txBody>
                    <a:bodyPr/>
                    <a:lstStyle/>
                    <a:p>
                      <a:pPr algn="l" fontAlgn="t"/>
                      <a:r>
                        <a:rPr lang="en-GB" sz="1200">
                          <a:effectLst/>
                        </a:rPr>
                        <a:t>Enforce spending across multiple resources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3097897845"/>
                  </a:ext>
                </a:extLst>
              </a:tr>
              <a:tr h="443435">
                <a:tc>
                  <a:txBody>
                    <a:bodyPr/>
                    <a:lstStyle/>
                    <a:p>
                      <a:pPr algn="l" fontAlgn="t"/>
                      <a:r>
                        <a:rPr lang="en-GB" sz="1200">
                          <a:effectLst/>
                        </a:rPr>
                        <a:t>Enforce accounting metadata on resources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3229359094"/>
                  </a:ext>
                </a:extLst>
              </a:tr>
              <a:tr h="263665">
                <a:tc>
                  <a:txBody>
                    <a:bodyPr/>
                    <a:lstStyle/>
                    <a:p>
                      <a:pPr algn="l" fontAlgn="t"/>
                      <a:r>
                        <a:rPr lang="en-ZA" sz="1200">
                          <a:effectLst/>
                        </a:rPr>
                        <a:t>Monitor and detect trends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575801943"/>
                  </a:ext>
                </a:extLst>
              </a:tr>
              <a:tr h="263665">
                <a:tc>
                  <a:txBody>
                    <a:bodyPr/>
                    <a:lstStyle/>
                    <a:p>
                      <a:pPr algn="l" fontAlgn="t"/>
                      <a:r>
                        <a:rPr lang="en-ZA" sz="1200">
                          <a:effectLst/>
                        </a:rPr>
                        <a:t>Detect spending anomalies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4205706932"/>
                  </a:ext>
                </a:extLst>
              </a:tr>
              <a:tr h="263665">
                <a:tc>
                  <a:txBody>
                    <a:bodyPr/>
                    <a:lstStyle/>
                    <a:p>
                      <a:pPr algn="l" fontAlgn="t"/>
                      <a:r>
                        <a:rPr lang="en-ZA" sz="1200">
                          <a:effectLst/>
                        </a:rPr>
                        <a:t>Socialize deviations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3637666843"/>
                  </a:ext>
                </a:extLst>
              </a:tr>
            </a:tbl>
          </a:graphicData>
        </a:graphic>
      </p:graphicFrame>
    </p:spTree>
    <p:extLst>
      <p:ext uri="{BB962C8B-B14F-4D97-AF65-F5344CB8AC3E}">
        <p14:creationId xmlns:p14="http://schemas.microsoft.com/office/powerpoint/2010/main" val="1686097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p:txBody>
          <a:bodyPr/>
          <a:lstStyle/>
          <a:p>
            <a:r>
              <a:rPr lang="en-AU" dirty="0"/>
              <a:t>Appmigration.microsoft.com</a:t>
            </a:r>
          </a:p>
        </p:txBody>
      </p:sp>
      <p:pic>
        <p:nvPicPr>
          <p:cNvPr id="3" name="Picture 2">
            <a:extLst>
              <a:ext uri="{FF2B5EF4-FFF2-40B4-BE49-F238E27FC236}">
                <a16:creationId xmlns:a16="http://schemas.microsoft.com/office/drawing/2014/main" id="{57AD9F48-5DED-41A4-A19C-B49CABD23516}"/>
              </a:ext>
            </a:extLst>
          </p:cNvPr>
          <p:cNvPicPr>
            <a:picLocks noChangeAspect="1"/>
          </p:cNvPicPr>
          <p:nvPr/>
        </p:nvPicPr>
        <p:blipFill>
          <a:blip r:embed="rId3"/>
          <a:stretch>
            <a:fillRect/>
          </a:stretch>
        </p:blipFill>
        <p:spPr>
          <a:xfrm>
            <a:off x="499872" y="1226457"/>
            <a:ext cx="11436096" cy="5580036"/>
          </a:xfrm>
          <a:prstGeom prst="rect">
            <a:avLst/>
          </a:prstGeom>
        </p:spPr>
      </p:pic>
    </p:spTree>
    <p:extLst>
      <p:ext uri="{BB962C8B-B14F-4D97-AF65-F5344CB8AC3E}">
        <p14:creationId xmlns:p14="http://schemas.microsoft.com/office/powerpoint/2010/main" val="1272727582"/>
      </p:ext>
    </p:extLst>
  </p:cSld>
  <p:clrMapOvr>
    <a:masterClrMapping/>
  </p:clrMapOvr>
  <mc:AlternateContent xmlns:mc="http://schemas.openxmlformats.org/markup-compatibility/2006" xmlns:p14="http://schemas.microsoft.com/office/powerpoint/2010/main">
    <mc:Choice Requires="p14">
      <p:transition spd="slow" p14:dur="2000" advTm="26545"/>
    </mc:Choice>
    <mc:Fallback xmlns="">
      <p:transition spd="slow" advTm="2654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58150-40B5-4643-89E4-E794C691E07E}"/>
              </a:ext>
            </a:extLst>
          </p:cNvPr>
          <p:cNvSpPr txBox="1"/>
          <p:nvPr/>
        </p:nvSpPr>
        <p:spPr>
          <a:xfrm>
            <a:off x="1031380" y="2189247"/>
            <a:ext cx="5272687" cy="4955203"/>
          </a:xfrm>
          <a:prstGeom prst="rect">
            <a:avLst/>
          </a:prstGeom>
          <a:noFill/>
        </p:spPr>
        <p:txBody>
          <a:bodyPr wrap="square" rtlCol="0" anchor="t">
            <a:spAutoFit/>
          </a:bodyPr>
          <a:lstStyle/>
          <a:p>
            <a:pPr>
              <a:spcAft>
                <a:spcPts val="1200"/>
              </a:spcAft>
            </a:pPr>
            <a:r>
              <a:rPr lang="en-AU" sz="3200" dirty="0"/>
              <a:t>Mary bought:</a:t>
            </a:r>
          </a:p>
          <a:p>
            <a:pPr>
              <a:spcAft>
                <a:spcPts val="1200"/>
              </a:spcAft>
            </a:pPr>
            <a:r>
              <a:rPr lang="en-AU" sz="3200" dirty="0"/>
              <a:t>2Kg of flour 	R27.00</a:t>
            </a:r>
          </a:p>
          <a:p>
            <a:pPr>
              <a:spcAft>
                <a:spcPts val="1200"/>
              </a:spcAft>
            </a:pPr>
            <a:r>
              <a:rPr lang="en-AU" sz="3200" dirty="0"/>
              <a:t>500g of butter 	R75.00 </a:t>
            </a:r>
          </a:p>
          <a:p>
            <a:pPr>
              <a:spcAft>
                <a:spcPts val="1200"/>
              </a:spcAft>
            </a:pPr>
            <a:r>
              <a:rPr lang="en-AU" sz="3200" dirty="0"/>
              <a:t>2Kg of sugar 	R29.00</a:t>
            </a:r>
          </a:p>
          <a:p>
            <a:pPr>
              <a:spcAft>
                <a:spcPts val="1200"/>
              </a:spcAft>
            </a:pPr>
            <a:r>
              <a:rPr lang="en-AU" sz="3200" dirty="0"/>
              <a:t>1 dozen eggs 	R62.70</a:t>
            </a:r>
            <a:endParaRPr lang="en-AU" sz="3200" dirty="0">
              <a:cs typeface="Segoe UI"/>
            </a:endParaRPr>
          </a:p>
          <a:p>
            <a:pPr>
              <a:spcAft>
                <a:spcPts val="1200"/>
              </a:spcAft>
            </a:pPr>
            <a:r>
              <a:rPr lang="en-AU" sz="3200" dirty="0"/>
              <a:t>2 vanilla pods 	R110.00</a:t>
            </a:r>
          </a:p>
          <a:p>
            <a:endParaRPr lang="en-AU" sz="3200" dirty="0"/>
          </a:p>
          <a:p>
            <a:endParaRPr lang="en-AU" sz="3200" dirty="0"/>
          </a:p>
        </p:txBody>
      </p:sp>
      <p:sp>
        <p:nvSpPr>
          <p:cNvPr id="3" name="TextBox 2">
            <a:extLst>
              <a:ext uri="{FF2B5EF4-FFF2-40B4-BE49-F238E27FC236}">
                <a16:creationId xmlns:a16="http://schemas.microsoft.com/office/drawing/2014/main" id="{38BD32A4-5462-4B4F-84A5-A685C481FA56}"/>
              </a:ext>
            </a:extLst>
          </p:cNvPr>
          <p:cNvSpPr txBox="1"/>
          <p:nvPr/>
        </p:nvSpPr>
        <p:spPr>
          <a:xfrm>
            <a:off x="6304067" y="2189247"/>
            <a:ext cx="5812932" cy="3816429"/>
          </a:xfrm>
          <a:prstGeom prst="rect">
            <a:avLst/>
          </a:prstGeom>
          <a:noFill/>
        </p:spPr>
        <p:txBody>
          <a:bodyPr wrap="square" rtlCol="0" anchor="t">
            <a:spAutoFit/>
          </a:bodyPr>
          <a:lstStyle/>
          <a:p>
            <a:pPr>
              <a:spcAft>
                <a:spcPts val="1200"/>
              </a:spcAft>
            </a:pPr>
            <a:r>
              <a:rPr lang="en-AU" sz="3200" dirty="0"/>
              <a:t>She made:</a:t>
            </a:r>
          </a:p>
          <a:p>
            <a:pPr>
              <a:spcAft>
                <a:spcPts val="1200"/>
              </a:spcAft>
            </a:pPr>
            <a:r>
              <a:rPr lang="en-AU" sz="3200" dirty="0"/>
              <a:t>1 dozen cupcakes</a:t>
            </a:r>
          </a:p>
          <a:p>
            <a:pPr>
              <a:spcAft>
                <a:spcPts val="1200"/>
              </a:spcAft>
            </a:pPr>
            <a:r>
              <a:rPr lang="en-AU" sz="3200" dirty="0"/>
              <a:t>1 small round cake</a:t>
            </a:r>
          </a:p>
          <a:p>
            <a:pPr>
              <a:spcAft>
                <a:spcPts val="1200"/>
              </a:spcAft>
            </a:pPr>
            <a:r>
              <a:rPr lang="en-AU" sz="3200" dirty="0"/>
              <a:t>1 large round cake</a:t>
            </a:r>
          </a:p>
          <a:p>
            <a:pPr>
              <a:spcAft>
                <a:spcPts val="1200"/>
              </a:spcAft>
            </a:pPr>
            <a:r>
              <a:rPr lang="en-AU" sz="3200" dirty="0"/>
              <a:t>2 medium square cakes</a:t>
            </a:r>
            <a:endParaRPr lang="en-AU" sz="3200" dirty="0">
              <a:cs typeface="Segoe UI"/>
            </a:endParaRPr>
          </a:p>
          <a:p>
            <a:endParaRPr lang="en-AU" sz="3200" dirty="0"/>
          </a:p>
        </p:txBody>
      </p:sp>
      <p:sp>
        <p:nvSpPr>
          <p:cNvPr id="4" name="Title 2">
            <a:extLst>
              <a:ext uri="{FF2B5EF4-FFF2-40B4-BE49-F238E27FC236}">
                <a16:creationId xmlns:a16="http://schemas.microsoft.com/office/drawing/2014/main" id="{241E648A-B52A-48F4-82CD-4A15B089663F}"/>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AU" dirty="0"/>
              <a:t>Cloud math is the kind of math that school </a:t>
            </a:r>
            <a:br>
              <a:rPr lang="en-AU" dirty="0"/>
            </a:br>
            <a:r>
              <a:rPr lang="en-AU" dirty="0"/>
              <a:t>warned you about:</a:t>
            </a:r>
          </a:p>
        </p:txBody>
      </p:sp>
    </p:spTree>
    <p:custDataLst>
      <p:tags r:id="rId1"/>
    </p:custDataLst>
    <p:extLst>
      <p:ext uri="{BB962C8B-B14F-4D97-AF65-F5344CB8AC3E}">
        <p14:creationId xmlns:p14="http://schemas.microsoft.com/office/powerpoint/2010/main" val="168988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a:xfrm>
            <a:off x="838200" y="43398"/>
            <a:ext cx="10515600" cy="1325563"/>
          </a:xfrm>
        </p:spPr>
        <p:txBody>
          <a:bodyPr/>
          <a:lstStyle/>
          <a:p>
            <a:r>
              <a:rPr lang="en-AU" dirty="0"/>
              <a:t>Azure Migrate</a:t>
            </a:r>
          </a:p>
        </p:txBody>
      </p:sp>
      <p:pic>
        <p:nvPicPr>
          <p:cNvPr id="4" name="Picture 3">
            <a:extLst>
              <a:ext uri="{FF2B5EF4-FFF2-40B4-BE49-F238E27FC236}">
                <a16:creationId xmlns:a16="http://schemas.microsoft.com/office/drawing/2014/main" id="{701C0C4F-6C97-4D46-80B7-93E165D507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0013" y="1085514"/>
            <a:ext cx="9877701" cy="5196585"/>
          </a:xfrm>
          <a:prstGeom prst="rect">
            <a:avLst/>
          </a:prstGeom>
        </p:spPr>
      </p:pic>
      <p:sp>
        <p:nvSpPr>
          <p:cNvPr id="5" name="TextBox 4">
            <a:extLst>
              <a:ext uri="{FF2B5EF4-FFF2-40B4-BE49-F238E27FC236}">
                <a16:creationId xmlns:a16="http://schemas.microsoft.com/office/drawing/2014/main" id="{A52A744E-7771-4AAC-8F51-AF72D54CA787}"/>
              </a:ext>
            </a:extLst>
          </p:cNvPr>
          <p:cNvSpPr txBox="1"/>
          <p:nvPr/>
        </p:nvSpPr>
        <p:spPr>
          <a:xfrm>
            <a:off x="588263" y="4532605"/>
            <a:ext cx="3515474" cy="984885"/>
          </a:xfrm>
          <a:prstGeom prst="rect">
            <a:avLst/>
          </a:prstGeom>
          <a:solidFill>
            <a:schemeClr val="tx1">
              <a:lumMod val="75000"/>
              <a:lumOff val="25000"/>
            </a:schemeClr>
          </a:solidFill>
        </p:spPr>
        <p:txBody>
          <a:bodyPr wrap="square" rtlCol="0">
            <a:spAutoFit/>
          </a:bodyPr>
          <a:lstStyle/>
          <a:p>
            <a:pPr>
              <a:spcAft>
                <a:spcPts val="1200"/>
              </a:spcAft>
            </a:pPr>
            <a:r>
              <a:rPr lang="en-AU" sz="2400" dirty="0">
                <a:solidFill>
                  <a:schemeClr val="bg1"/>
                </a:solidFill>
              </a:rPr>
              <a:t>On-prem VMware VMs</a:t>
            </a:r>
          </a:p>
          <a:p>
            <a:pPr>
              <a:spcAft>
                <a:spcPts val="1200"/>
              </a:spcAft>
            </a:pPr>
            <a:r>
              <a:rPr lang="en-AU" sz="2400" dirty="0">
                <a:solidFill>
                  <a:schemeClr val="bg1"/>
                </a:solidFill>
              </a:rPr>
              <a:t>Hyper-V VMs </a:t>
            </a:r>
          </a:p>
        </p:txBody>
      </p:sp>
    </p:spTree>
    <p:extLst>
      <p:ext uri="{BB962C8B-B14F-4D97-AF65-F5344CB8AC3E}">
        <p14:creationId xmlns:p14="http://schemas.microsoft.com/office/powerpoint/2010/main" val="3224478861"/>
      </p:ext>
    </p:extLst>
  </p:cSld>
  <p:clrMapOvr>
    <a:masterClrMapping/>
  </p:clrMapOvr>
  <mc:AlternateContent xmlns:mc="http://schemas.openxmlformats.org/markup-compatibility/2006" xmlns:p14="http://schemas.microsoft.com/office/powerpoint/2010/main">
    <mc:Choice Requires="p14">
      <p:transition spd="slow" p14:dur="2000" advTm="32464"/>
    </mc:Choice>
    <mc:Fallback xmlns="">
      <p:transition spd="slow" advTm="324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A34F42-D64D-4DDD-A3AA-6C3D7EAB5387}"/>
              </a:ext>
            </a:extLst>
          </p:cNvPr>
          <p:cNvSpPr>
            <a:spLocks noGrp="1"/>
          </p:cNvSpPr>
          <p:nvPr>
            <p:ph type="title"/>
          </p:nvPr>
        </p:nvSpPr>
        <p:spPr>
          <a:xfrm>
            <a:off x="683435" y="2752510"/>
            <a:ext cx="4158362" cy="1107996"/>
          </a:xfrm>
        </p:spPr>
        <p:txBody>
          <a:bodyPr>
            <a:normAutofit fontScale="90000"/>
          </a:bodyPr>
          <a:lstStyle/>
          <a:p>
            <a:r>
              <a:rPr lang="en-AU" dirty="0"/>
              <a:t>Calculate the cost </a:t>
            </a:r>
            <a:br>
              <a:rPr lang="en-AU" dirty="0"/>
            </a:br>
            <a:r>
              <a:rPr lang="en-AU" dirty="0"/>
              <a:t>of one cupcake</a:t>
            </a:r>
          </a:p>
        </p:txBody>
      </p:sp>
      <p:pic>
        <p:nvPicPr>
          <p:cNvPr id="9" name="Picture Placeholder 8" descr="A cake with a dessert on a plate&#10;&#10;Description automatically generated">
            <a:extLst>
              <a:ext uri="{FF2B5EF4-FFF2-40B4-BE49-F238E27FC236}">
                <a16:creationId xmlns:a16="http://schemas.microsoft.com/office/drawing/2014/main" id="{BC50121B-63D5-4572-9A24-DCF934172BA0}"/>
              </a:ext>
            </a:extLst>
          </p:cNvPr>
          <p:cNvPicPr>
            <a:picLocks noGrp="1" noChangeAspect="1"/>
          </p:cNvPicPr>
          <p:nvPr>
            <p:ph type="pic" sz="quarter" idx="11"/>
          </p:nvPr>
        </p:nvPicPr>
        <p:blipFill>
          <a:blip r:embed="rId4"/>
          <a:srcRect t="12500" b="12500"/>
          <a:stretch>
            <a:fillRect/>
          </a:stretch>
        </p:blipFill>
        <p:spPr/>
      </p:pic>
    </p:spTree>
    <p:custDataLst>
      <p:tags r:id="rId1"/>
    </p:custDataLst>
    <p:extLst>
      <p:ext uri="{BB962C8B-B14F-4D97-AF65-F5344CB8AC3E}">
        <p14:creationId xmlns:p14="http://schemas.microsoft.com/office/powerpoint/2010/main" val="1888680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965199" y="851517"/>
            <a:ext cx="5130795" cy="1461778"/>
          </a:xfrm>
        </p:spPr>
        <p:txBody>
          <a:bodyPr>
            <a:normAutofit/>
          </a:bodyPr>
          <a:lstStyle/>
          <a:p>
            <a:r>
              <a:rPr lang="en-GB" sz="4000" b="1"/>
              <a:t>Usage meters</a:t>
            </a:r>
            <a:br>
              <a:rPr lang="en-GB" sz="4000" b="1"/>
            </a:br>
            <a:endParaRPr lang="en-US" sz="4000"/>
          </a:p>
        </p:txBody>
      </p:sp>
      <p:sp>
        <p:nvSpPr>
          <p:cNvPr id="7" name="Content Placeholder 6">
            <a:extLst>
              <a:ext uri="{FF2B5EF4-FFF2-40B4-BE49-F238E27FC236}">
                <a16:creationId xmlns:a16="http://schemas.microsoft.com/office/drawing/2014/main" id="{4569ABAD-DD5D-7D4F-A8B1-3BA2F069EA82}"/>
              </a:ext>
            </a:extLst>
          </p:cNvPr>
          <p:cNvSpPr>
            <a:spLocks noGrp="1"/>
          </p:cNvSpPr>
          <p:nvPr>
            <p:ph idx="1"/>
          </p:nvPr>
        </p:nvSpPr>
        <p:spPr>
          <a:xfrm>
            <a:off x="965200" y="2470248"/>
            <a:ext cx="4048344" cy="3536236"/>
          </a:xfrm>
        </p:spPr>
        <p:txBody>
          <a:bodyPr>
            <a:normAutofit/>
          </a:bodyPr>
          <a:lstStyle/>
          <a:p>
            <a:pPr marL="0" indent="0">
              <a:buNone/>
            </a:pPr>
            <a:r>
              <a:rPr lang="en-GB" sz="2400" dirty="0"/>
              <a:t>When you provision an Azure resource, Azure creates one or more meter instances for that resource. The meters track the resources' usage, and generate a usage record that is used to calculate your bill.</a:t>
            </a:r>
          </a:p>
          <a:p>
            <a:endParaRPr lang="en-US" sz="2400" dirty="0"/>
          </a:p>
        </p:txBody>
      </p:sp>
      <p:sp>
        <p:nvSpPr>
          <p:cNvPr id="30" name="Freeform: Shape 2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10" descr="Gauge">
            <a:extLst>
              <a:ext uri="{FF2B5EF4-FFF2-40B4-BE49-F238E27FC236}">
                <a16:creationId xmlns:a16="http://schemas.microsoft.com/office/drawing/2014/main" id="{B187A001-A857-45A2-A18D-4623D7A2166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7535330" y="2105470"/>
            <a:ext cx="3217333" cy="3217333"/>
          </a:xfrm>
          <a:prstGeom prst="rect">
            <a:avLst/>
          </a:prstGeom>
        </p:spPr>
      </p:pic>
    </p:spTree>
    <p:extLst>
      <p:ext uri="{BB962C8B-B14F-4D97-AF65-F5344CB8AC3E}">
        <p14:creationId xmlns:p14="http://schemas.microsoft.com/office/powerpoint/2010/main" val="3737736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743060-6B9A-46F2-9652-2F65A09B6EA8}"/>
              </a:ext>
            </a:extLst>
          </p:cNvPr>
          <p:cNvSpPr>
            <a:spLocks noGrp="1"/>
          </p:cNvSpPr>
          <p:nvPr>
            <p:ph type="title"/>
          </p:nvPr>
        </p:nvSpPr>
        <p:spPr>
          <a:xfrm>
            <a:off x="863029" y="1012004"/>
            <a:ext cx="3416158" cy="4795408"/>
          </a:xfrm>
        </p:spPr>
        <p:txBody>
          <a:bodyPr>
            <a:normAutofit/>
          </a:bodyPr>
          <a:lstStyle/>
          <a:p>
            <a:r>
              <a:rPr lang="en-ZA" b="1">
                <a:solidFill>
                  <a:srgbClr val="FFFFFF"/>
                </a:solidFill>
              </a:rPr>
              <a:t>Factors affecting costs</a:t>
            </a:r>
            <a:endParaRPr lang="en-ZA">
              <a:solidFill>
                <a:srgbClr val="FFFFFF"/>
              </a:solidFill>
            </a:endParaRPr>
          </a:p>
        </p:txBody>
      </p:sp>
      <p:graphicFrame>
        <p:nvGraphicFramePr>
          <p:cNvPr id="13" name="Content Placeholder 2">
            <a:extLst>
              <a:ext uri="{FF2B5EF4-FFF2-40B4-BE49-F238E27FC236}">
                <a16:creationId xmlns:a16="http://schemas.microsoft.com/office/drawing/2014/main" id="{46637832-8F69-438C-9D3F-C877BA0D39F7}"/>
              </a:ext>
            </a:extLst>
          </p:cNvPr>
          <p:cNvGraphicFramePr>
            <a:graphicFrameLocks noGrp="1"/>
          </p:cNvGraphicFramePr>
          <p:nvPr>
            <p:ph idx="1"/>
            <p:extLst>
              <p:ext uri="{D42A27DB-BD31-4B8C-83A1-F6EECF244321}">
                <p14:modId xmlns:p14="http://schemas.microsoft.com/office/powerpoint/2010/main" val="17034329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367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graphicEl>
                                              <a:dgm id="{4F085CFD-27A9-4090-93D4-23D5C2ED08E3}"/>
                                            </p:graphicEl>
                                          </p:spTgt>
                                        </p:tgtEl>
                                        <p:attrNameLst>
                                          <p:attrName>style.visibility</p:attrName>
                                        </p:attrNameLst>
                                      </p:cBhvr>
                                      <p:to>
                                        <p:strVal val="visible"/>
                                      </p:to>
                                    </p:set>
                                    <p:anim calcmode="lin" valueType="num">
                                      <p:cBhvr additive="base">
                                        <p:cTn id="7" dur="500" fill="hold"/>
                                        <p:tgtEl>
                                          <p:spTgt spid="13">
                                            <p:graphicEl>
                                              <a:dgm id="{4F085CFD-27A9-4090-93D4-23D5C2ED08E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graphicEl>
                                              <a:dgm id="{4F085CFD-27A9-4090-93D4-23D5C2ED08E3}"/>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graphicEl>
                                              <a:dgm id="{BFC2E96D-ACEE-4F5D-951B-F39BB98157D7}"/>
                                            </p:graphicEl>
                                          </p:spTgt>
                                        </p:tgtEl>
                                        <p:attrNameLst>
                                          <p:attrName>style.visibility</p:attrName>
                                        </p:attrNameLst>
                                      </p:cBhvr>
                                      <p:to>
                                        <p:strVal val="visible"/>
                                      </p:to>
                                    </p:set>
                                    <p:anim calcmode="lin" valueType="num">
                                      <p:cBhvr additive="base">
                                        <p:cTn id="11" dur="500" fill="hold"/>
                                        <p:tgtEl>
                                          <p:spTgt spid="13">
                                            <p:graphicEl>
                                              <a:dgm id="{BFC2E96D-ACEE-4F5D-951B-F39BB98157D7}"/>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graphicEl>
                                              <a:dgm id="{BFC2E96D-ACEE-4F5D-951B-F39BB98157D7}"/>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graphicEl>
                                              <a:dgm id="{2BA595E3-4BFA-49DC-B5E4-D525DCD1AD3F}"/>
                                            </p:graphicEl>
                                          </p:spTgt>
                                        </p:tgtEl>
                                        <p:attrNameLst>
                                          <p:attrName>style.visibility</p:attrName>
                                        </p:attrNameLst>
                                      </p:cBhvr>
                                      <p:to>
                                        <p:strVal val="visible"/>
                                      </p:to>
                                    </p:set>
                                    <p:anim calcmode="lin" valueType="num">
                                      <p:cBhvr additive="base">
                                        <p:cTn id="15" dur="500" fill="hold"/>
                                        <p:tgtEl>
                                          <p:spTgt spid="13">
                                            <p:graphicEl>
                                              <a:dgm id="{2BA595E3-4BFA-49DC-B5E4-D525DCD1AD3F}"/>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graphicEl>
                                              <a:dgm id="{2BA595E3-4BFA-49DC-B5E4-D525DCD1AD3F}"/>
                                            </p:graphicEl>
                                          </p:spTgt>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500"/>
                                  </p:stCondLst>
                                  <p:childTnLst>
                                    <p:set>
                                      <p:cBhvr>
                                        <p:cTn id="19" dur="1" fill="hold">
                                          <p:stCondLst>
                                            <p:cond delay="0"/>
                                          </p:stCondLst>
                                        </p:cTn>
                                        <p:tgtEl>
                                          <p:spTgt spid="13">
                                            <p:graphicEl>
                                              <a:dgm id="{BDF27D37-9D82-4A3E-B535-3024C6AD3D17}"/>
                                            </p:graphicEl>
                                          </p:spTgt>
                                        </p:tgtEl>
                                        <p:attrNameLst>
                                          <p:attrName>style.visibility</p:attrName>
                                        </p:attrNameLst>
                                      </p:cBhvr>
                                      <p:to>
                                        <p:strVal val="visible"/>
                                      </p:to>
                                    </p:set>
                                    <p:anim calcmode="lin" valueType="num">
                                      <p:cBhvr additive="base">
                                        <p:cTn id="20" dur="500" fill="hold"/>
                                        <p:tgtEl>
                                          <p:spTgt spid="13">
                                            <p:graphicEl>
                                              <a:dgm id="{BDF27D37-9D82-4A3E-B535-3024C6AD3D17}"/>
                                            </p:graphicEl>
                                          </p:spTgt>
                                        </p:tgtEl>
                                        <p:attrNameLst>
                                          <p:attrName>ppt_x</p:attrName>
                                        </p:attrNameLst>
                                      </p:cBhvr>
                                      <p:tavLst>
                                        <p:tav tm="0">
                                          <p:val>
                                            <p:strVal val="#ppt_x"/>
                                          </p:val>
                                        </p:tav>
                                        <p:tav tm="100000">
                                          <p:val>
                                            <p:strVal val="#ppt_x"/>
                                          </p:val>
                                        </p:tav>
                                      </p:tavLst>
                                    </p:anim>
                                    <p:anim calcmode="lin" valueType="num">
                                      <p:cBhvr additive="base">
                                        <p:cTn id="21" dur="500" fill="hold"/>
                                        <p:tgtEl>
                                          <p:spTgt spid="13">
                                            <p:graphicEl>
                                              <a:dgm id="{BDF27D37-9D82-4A3E-B535-3024C6AD3D17}"/>
                                            </p:graphic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graphicEl>
                                              <a:dgm id="{AE0C335C-ADF5-4236-9503-326CD06E7722}"/>
                                            </p:graphicEl>
                                          </p:spTgt>
                                        </p:tgtEl>
                                        <p:attrNameLst>
                                          <p:attrName>style.visibility</p:attrName>
                                        </p:attrNameLst>
                                      </p:cBhvr>
                                      <p:to>
                                        <p:strVal val="visible"/>
                                      </p:to>
                                    </p:set>
                                    <p:anim calcmode="lin" valueType="num">
                                      <p:cBhvr additive="base">
                                        <p:cTn id="26" dur="500" fill="hold"/>
                                        <p:tgtEl>
                                          <p:spTgt spid="13">
                                            <p:graphicEl>
                                              <a:dgm id="{AE0C335C-ADF5-4236-9503-326CD06E7722}"/>
                                            </p:graphicEl>
                                          </p:spTgt>
                                        </p:tgtEl>
                                        <p:attrNameLst>
                                          <p:attrName>ppt_x</p:attrName>
                                        </p:attrNameLst>
                                      </p:cBhvr>
                                      <p:tavLst>
                                        <p:tav tm="0">
                                          <p:val>
                                            <p:strVal val="#ppt_x"/>
                                          </p:val>
                                        </p:tav>
                                        <p:tav tm="100000">
                                          <p:val>
                                            <p:strVal val="#ppt_x"/>
                                          </p:val>
                                        </p:tav>
                                      </p:tavLst>
                                    </p:anim>
                                    <p:anim calcmode="lin" valueType="num">
                                      <p:cBhvr additive="base">
                                        <p:cTn id="27" dur="500" fill="hold"/>
                                        <p:tgtEl>
                                          <p:spTgt spid="13">
                                            <p:graphicEl>
                                              <a:dgm id="{AE0C335C-ADF5-4236-9503-326CD06E7722}"/>
                                            </p:graphic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3">
                                            <p:graphicEl>
                                              <a:dgm id="{3AB0BB42-D1A0-45B8-AD36-5BE8D863F921}"/>
                                            </p:graphicEl>
                                          </p:spTgt>
                                        </p:tgtEl>
                                        <p:attrNameLst>
                                          <p:attrName>style.visibility</p:attrName>
                                        </p:attrNameLst>
                                      </p:cBhvr>
                                      <p:to>
                                        <p:strVal val="visible"/>
                                      </p:to>
                                    </p:set>
                                    <p:anim calcmode="lin" valueType="num">
                                      <p:cBhvr additive="base">
                                        <p:cTn id="30" dur="500" fill="hold"/>
                                        <p:tgtEl>
                                          <p:spTgt spid="13">
                                            <p:graphicEl>
                                              <a:dgm id="{3AB0BB42-D1A0-45B8-AD36-5BE8D863F921}"/>
                                            </p:graphic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
                                            <p:graphicEl>
                                              <a:dgm id="{3AB0BB42-D1A0-45B8-AD36-5BE8D863F921}"/>
                                            </p:graphic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graphicEl>
                                              <a:dgm id="{D16E3369-0921-44E8-9F12-13645E905013}"/>
                                            </p:graphicEl>
                                          </p:spTgt>
                                        </p:tgtEl>
                                        <p:attrNameLst>
                                          <p:attrName>style.visibility</p:attrName>
                                        </p:attrNameLst>
                                      </p:cBhvr>
                                      <p:to>
                                        <p:strVal val="visible"/>
                                      </p:to>
                                    </p:set>
                                    <p:anim calcmode="lin" valueType="num">
                                      <p:cBhvr additive="base">
                                        <p:cTn id="34" dur="500" fill="hold"/>
                                        <p:tgtEl>
                                          <p:spTgt spid="13">
                                            <p:graphicEl>
                                              <a:dgm id="{D16E3369-0921-44E8-9F12-13645E905013}"/>
                                            </p:graphicEl>
                                          </p:spTgt>
                                        </p:tgtEl>
                                        <p:attrNameLst>
                                          <p:attrName>ppt_x</p:attrName>
                                        </p:attrNameLst>
                                      </p:cBhvr>
                                      <p:tavLst>
                                        <p:tav tm="0">
                                          <p:val>
                                            <p:strVal val="#ppt_x"/>
                                          </p:val>
                                        </p:tav>
                                        <p:tav tm="100000">
                                          <p:val>
                                            <p:strVal val="#ppt_x"/>
                                          </p:val>
                                        </p:tav>
                                      </p:tavLst>
                                    </p:anim>
                                    <p:anim calcmode="lin" valueType="num">
                                      <p:cBhvr additive="base">
                                        <p:cTn id="35" dur="500" fill="hold"/>
                                        <p:tgtEl>
                                          <p:spTgt spid="13">
                                            <p:graphicEl>
                                              <a:dgm id="{D16E3369-0921-44E8-9F12-13645E905013}"/>
                                            </p:graphicEl>
                                          </p:spTgt>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grpId="0" nodeType="afterEffect">
                                  <p:stCondLst>
                                    <p:cond delay="500"/>
                                  </p:stCondLst>
                                  <p:childTnLst>
                                    <p:set>
                                      <p:cBhvr>
                                        <p:cTn id="38" dur="1" fill="hold">
                                          <p:stCondLst>
                                            <p:cond delay="0"/>
                                          </p:stCondLst>
                                        </p:cTn>
                                        <p:tgtEl>
                                          <p:spTgt spid="13">
                                            <p:graphicEl>
                                              <a:dgm id="{353029F5-5EAB-42BE-A938-F1DE3D520B3B}"/>
                                            </p:graphicEl>
                                          </p:spTgt>
                                        </p:tgtEl>
                                        <p:attrNameLst>
                                          <p:attrName>style.visibility</p:attrName>
                                        </p:attrNameLst>
                                      </p:cBhvr>
                                      <p:to>
                                        <p:strVal val="visible"/>
                                      </p:to>
                                    </p:set>
                                    <p:anim calcmode="lin" valueType="num">
                                      <p:cBhvr additive="base">
                                        <p:cTn id="39" dur="500" fill="hold"/>
                                        <p:tgtEl>
                                          <p:spTgt spid="13">
                                            <p:graphicEl>
                                              <a:dgm id="{353029F5-5EAB-42BE-A938-F1DE3D520B3B}"/>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graphicEl>
                                              <a:dgm id="{353029F5-5EAB-42BE-A938-F1DE3D520B3B}"/>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graphicEl>
                                              <a:dgm id="{B4FB2ACE-0497-44FD-8797-103335589C70}"/>
                                            </p:graphicEl>
                                          </p:spTgt>
                                        </p:tgtEl>
                                        <p:attrNameLst>
                                          <p:attrName>style.visibility</p:attrName>
                                        </p:attrNameLst>
                                      </p:cBhvr>
                                      <p:to>
                                        <p:strVal val="visible"/>
                                      </p:to>
                                    </p:set>
                                    <p:anim calcmode="lin" valueType="num">
                                      <p:cBhvr additive="base">
                                        <p:cTn id="45" dur="500" fill="hold"/>
                                        <p:tgtEl>
                                          <p:spTgt spid="13">
                                            <p:graphicEl>
                                              <a:dgm id="{B4FB2ACE-0497-44FD-8797-103335589C70}"/>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
                                            <p:graphicEl>
                                              <a:dgm id="{B4FB2ACE-0497-44FD-8797-103335589C70}"/>
                                            </p:graphic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
                                            <p:graphicEl>
                                              <a:dgm id="{8BF06B78-D204-4382-8E10-EA4A8D9A9F73}"/>
                                            </p:graphicEl>
                                          </p:spTgt>
                                        </p:tgtEl>
                                        <p:attrNameLst>
                                          <p:attrName>style.visibility</p:attrName>
                                        </p:attrNameLst>
                                      </p:cBhvr>
                                      <p:to>
                                        <p:strVal val="visible"/>
                                      </p:to>
                                    </p:set>
                                    <p:anim calcmode="lin" valueType="num">
                                      <p:cBhvr additive="base">
                                        <p:cTn id="49" dur="500" fill="hold"/>
                                        <p:tgtEl>
                                          <p:spTgt spid="13">
                                            <p:graphicEl>
                                              <a:dgm id="{8BF06B78-D204-4382-8E10-EA4A8D9A9F73}"/>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graphicEl>
                                              <a:dgm id="{8BF06B78-D204-4382-8E10-EA4A8D9A9F73}"/>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graphicEl>
                                              <a:dgm id="{03BB202C-8DEA-44DD-B0D9-3E98F6821D64}"/>
                                            </p:graphicEl>
                                          </p:spTgt>
                                        </p:tgtEl>
                                        <p:attrNameLst>
                                          <p:attrName>style.visibility</p:attrName>
                                        </p:attrNameLst>
                                      </p:cBhvr>
                                      <p:to>
                                        <p:strVal val="visible"/>
                                      </p:to>
                                    </p:set>
                                    <p:anim calcmode="lin" valueType="num">
                                      <p:cBhvr additive="base">
                                        <p:cTn id="53" dur="500" fill="hold"/>
                                        <p:tgtEl>
                                          <p:spTgt spid="13">
                                            <p:graphicEl>
                                              <a:dgm id="{03BB202C-8DEA-44DD-B0D9-3E98F6821D64}"/>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13">
                                            <p:graphicEl>
                                              <a:dgm id="{03BB202C-8DEA-44DD-B0D9-3E98F6821D64}"/>
                                            </p:graphicEl>
                                          </p:spTgt>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2" presetClass="entr" presetSubtype="4" fill="hold" grpId="0" nodeType="afterEffect">
                                  <p:stCondLst>
                                    <p:cond delay="500"/>
                                  </p:stCondLst>
                                  <p:childTnLst>
                                    <p:set>
                                      <p:cBhvr>
                                        <p:cTn id="57" dur="1" fill="hold">
                                          <p:stCondLst>
                                            <p:cond delay="0"/>
                                          </p:stCondLst>
                                        </p:cTn>
                                        <p:tgtEl>
                                          <p:spTgt spid="13">
                                            <p:graphicEl>
                                              <a:dgm id="{883952D9-AF22-4884-AC31-77E50C63240A}"/>
                                            </p:graphicEl>
                                          </p:spTgt>
                                        </p:tgtEl>
                                        <p:attrNameLst>
                                          <p:attrName>style.visibility</p:attrName>
                                        </p:attrNameLst>
                                      </p:cBhvr>
                                      <p:to>
                                        <p:strVal val="visible"/>
                                      </p:to>
                                    </p:set>
                                    <p:anim calcmode="lin" valueType="num">
                                      <p:cBhvr additive="base">
                                        <p:cTn id="58" dur="500" fill="hold"/>
                                        <p:tgtEl>
                                          <p:spTgt spid="13">
                                            <p:graphicEl>
                                              <a:dgm id="{883952D9-AF22-4884-AC31-77E50C63240A}"/>
                                            </p:graphicEl>
                                          </p:spTgt>
                                        </p:tgtEl>
                                        <p:attrNameLst>
                                          <p:attrName>ppt_x</p:attrName>
                                        </p:attrNameLst>
                                      </p:cBhvr>
                                      <p:tavLst>
                                        <p:tav tm="0">
                                          <p:val>
                                            <p:strVal val="#ppt_x"/>
                                          </p:val>
                                        </p:tav>
                                        <p:tav tm="100000">
                                          <p:val>
                                            <p:strVal val="#ppt_x"/>
                                          </p:val>
                                        </p:tav>
                                      </p:tavLst>
                                    </p:anim>
                                    <p:anim calcmode="lin" valueType="num">
                                      <p:cBhvr additive="base">
                                        <p:cTn id="59" dur="500" fill="hold"/>
                                        <p:tgtEl>
                                          <p:spTgt spid="13">
                                            <p:graphicEl>
                                              <a:dgm id="{883952D9-AF22-4884-AC31-77E50C63240A}"/>
                                            </p:graphic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3">
                                            <p:graphicEl>
                                              <a:dgm id="{AD10CA36-0742-4229-A2EE-803F471AC02D}"/>
                                            </p:graphicEl>
                                          </p:spTgt>
                                        </p:tgtEl>
                                        <p:attrNameLst>
                                          <p:attrName>style.visibility</p:attrName>
                                        </p:attrNameLst>
                                      </p:cBhvr>
                                      <p:to>
                                        <p:strVal val="visible"/>
                                      </p:to>
                                    </p:set>
                                    <p:anim calcmode="lin" valueType="num">
                                      <p:cBhvr additive="base">
                                        <p:cTn id="64" dur="500" fill="hold"/>
                                        <p:tgtEl>
                                          <p:spTgt spid="13">
                                            <p:graphicEl>
                                              <a:dgm id="{AD10CA36-0742-4229-A2EE-803F471AC02D}"/>
                                            </p:graphicEl>
                                          </p:spTgt>
                                        </p:tgtEl>
                                        <p:attrNameLst>
                                          <p:attrName>ppt_x</p:attrName>
                                        </p:attrNameLst>
                                      </p:cBhvr>
                                      <p:tavLst>
                                        <p:tav tm="0">
                                          <p:val>
                                            <p:strVal val="#ppt_x"/>
                                          </p:val>
                                        </p:tav>
                                        <p:tav tm="100000">
                                          <p:val>
                                            <p:strVal val="#ppt_x"/>
                                          </p:val>
                                        </p:tav>
                                      </p:tavLst>
                                    </p:anim>
                                    <p:anim calcmode="lin" valueType="num">
                                      <p:cBhvr additive="base">
                                        <p:cTn id="65" dur="500" fill="hold"/>
                                        <p:tgtEl>
                                          <p:spTgt spid="13">
                                            <p:graphicEl>
                                              <a:dgm id="{AD10CA36-0742-4229-A2EE-803F471AC02D}"/>
                                            </p:graphicEl>
                                          </p:spTgt>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3">
                                            <p:graphicEl>
                                              <a:dgm id="{251F0005-81C8-49B2-A66E-375F69DB4DC4}"/>
                                            </p:graphicEl>
                                          </p:spTgt>
                                        </p:tgtEl>
                                        <p:attrNameLst>
                                          <p:attrName>style.visibility</p:attrName>
                                        </p:attrNameLst>
                                      </p:cBhvr>
                                      <p:to>
                                        <p:strVal val="visible"/>
                                      </p:to>
                                    </p:set>
                                    <p:anim calcmode="lin" valueType="num">
                                      <p:cBhvr additive="base">
                                        <p:cTn id="68" dur="500" fill="hold"/>
                                        <p:tgtEl>
                                          <p:spTgt spid="13">
                                            <p:graphicEl>
                                              <a:dgm id="{251F0005-81C8-49B2-A66E-375F69DB4DC4}"/>
                                            </p:graphicEl>
                                          </p:spTgt>
                                        </p:tgtEl>
                                        <p:attrNameLst>
                                          <p:attrName>ppt_x</p:attrName>
                                        </p:attrNameLst>
                                      </p:cBhvr>
                                      <p:tavLst>
                                        <p:tav tm="0">
                                          <p:val>
                                            <p:strVal val="#ppt_x"/>
                                          </p:val>
                                        </p:tav>
                                        <p:tav tm="100000">
                                          <p:val>
                                            <p:strVal val="#ppt_x"/>
                                          </p:val>
                                        </p:tav>
                                      </p:tavLst>
                                    </p:anim>
                                    <p:anim calcmode="lin" valueType="num">
                                      <p:cBhvr additive="base">
                                        <p:cTn id="69" dur="500" fill="hold"/>
                                        <p:tgtEl>
                                          <p:spTgt spid="13">
                                            <p:graphicEl>
                                              <a:dgm id="{251F0005-81C8-49B2-A66E-375F69DB4DC4}"/>
                                            </p:graphicEl>
                                          </p:spTgt>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3">
                                            <p:graphicEl>
                                              <a:dgm id="{C1A2C225-0572-40B1-8FE4-D9E039FEFFEC}"/>
                                            </p:graphicEl>
                                          </p:spTgt>
                                        </p:tgtEl>
                                        <p:attrNameLst>
                                          <p:attrName>style.visibility</p:attrName>
                                        </p:attrNameLst>
                                      </p:cBhvr>
                                      <p:to>
                                        <p:strVal val="visible"/>
                                      </p:to>
                                    </p:set>
                                    <p:anim calcmode="lin" valueType="num">
                                      <p:cBhvr additive="base">
                                        <p:cTn id="72" dur="500" fill="hold"/>
                                        <p:tgtEl>
                                          <p:spTgt spid="13">
                                            <p:graphicEl>
                                              <a:dgm id="{C1A2C225-0572-40B1-8FE4-D9E039FEFFEC}"/>
                                            </p:graphicEl>
                                          </p:spTgt>
                                        </p:tgtEl>
                                        <p:attrNameLst>
                                          <p:attrName>ppt_x</p:attrName>
                                        </p:attrNameLst>
                                      </p:cBhvr>
                                      <p:tavLst>
                                        <p:tav tm="0">
                                          <p:val>
                                            <p:strVal val="#ppt_x"/>
                                          </p:val>
                                        </p:tav>
                                        <p:tav tm="100000">
                                          <p:val>
                                            <p:strVal val="#ppt_x"/>
                                          </p:val>
                                        </p:tav>
                                      </p:tavLst>
                                    </p:anim>
                                    <p:anim calcmode="lin" valueType="num">
                                      <p:cBhvr additive="base">
                                        <p:cTn id="73" dur="500" fill="hold"/>
                                        <p:tgtEl>
                                          <p:spTgt spid="13">
                                            <p:graphicEl>
                                              <a:dgm id="{C1A2C225-0572-40B1-8FE4-D9E039FEFFEC}"/>
                                            </p:graphicEl>
                                          </p:spTgt>
                                        </p:tgtEl>
                                        <p:attrNameLst>
                                          <p:attrName>ppt_y</p:attrName>
                                        </p:attrNameLst>
                                      </p:cBhvr>
                                      <p:tavLst>
                                        <p:tav tm="0">
                                          <p:val>
                                            <p:strVal val="1+#ppt_h/2"/>
                                          </p:val>
                                        </p:tav>
                                        <p:tav tm="100000">
                                          <p:val>
                                            <p:strVal val="#ppt_y"/>
                                          </p:val>
                                        </p:tav>
                                      </p:tavLst>
                                    </p:anim>
                                  </p:childTnLst>
                                </p:cTn>
                              </p:par>
                            </p:childTnLst>
                          </p:cTn>
                        </p:par>
                        <p:par>
                          <p:cTn id="74" fill="hold">
                            <p:stCondLst>
                              <p:cond delay="500"/>
                            </p:stCondLst>
                            <p:childTnLst>
                              <p:par>
                                <p:cTn id="75" presetID="2" presetClass="entr" presetSubtype="4" fill="hold" grpId="0" nodeType="afterEffect">
                                  <p:stCondLst>
                                    <p:cond delay="500"/>
                                  </p:stCondLst>
                                  <p:childTnLst>
                                    <p:set>
                                      <p:cBhvr>
                                        <p:cTn id="76" dur="1" fill="hold">
                                          <p:stCondLst>
                                            <p:cond delay="0"/>
                                          </p:stCondLst>
                                        </p:cTn>
                                        <p:tgtEl>
                                          <p:spTgt spid="13">
                                            <p:graphicEl>
                                              <a:dgm id="{E253B2A7-415E-4284-A7E8-C1042BE7B21E}"/>
                                            </p:graphicEl>
                                          </p:spTgt>
                                        </p:tgtEl>
                                        <p:attrNameLst>
                                          <p:attrName>style.visibility</p:attrName>
                                        </p:attrNameLst>
                                      </p:cBhvr>
                                      <p:to>
                                        <p:strVal val="visible"/>
                                      </p:to>
                                    </p:set>
                                    <p:anim calcmode="lin" valueType="num">
                                      <p:cBhvr additive="base">
                                        <p:cTn id="77" dur="500" fill="hold"/>
                                        <p:tgtEl>
                                          <p:spTgt spid="13">
                                            <p:graphicEl>
                                              <a:dgm id="{E253B2A7-415E-4284-A7E8-C1042BE7B21E}"/>
                                            </p:graphicEl>
                                          </p:spTgt>
                                        </p:tgtEl>
                                        <p:attrNameLst>
                                          <p:attrName>ppt_x</p:attrName>
                                        </p:attrNameLst>
                                      </p:cBhvr>
                                      <p:tavLst>
                                        <p:tav tm="0">
                                          <p:val>
                                            <p:strVal val="#ppt_x"/>
                                          </p:val>
                                        </p:tav>
                                        <p:tav tm="100000">
                                          <p:val>
                                            <p:strVal val="#ppt_x"/>
                                          </p:val>
                                        </p:tav>
                                      </p:tavLst>
                                    </p:anim>
                                    <p:anim calcmode="lin" valueType="num">
                                      <p:cBhvr additive="base">
                                        <p:cTn id="78" dur="500" fill="hold"/>
                                        <p:tgtEl>
                                          <p:spTgt spid="13">
                                            <p:graphicEl>
                                              <a:dgm id="{E253B2A7-415E-4284-A7E8-C1042BE7B21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30D906-28B8-4A68-90B5-A55DFC31D3C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Zones</a:t>
            </a:r>
          </a:p>
        </p:txBody>
      </p:sp>
      <p:sp>
        <p:nvSpPr>
          <p:cNvPr id="22" name="Content Placeholder 21">
            <a:extLst>
              <a:ext uri="{FF2B5EF4-FFF2-40B4-BE49-F238E27FC236}">
                <a16:creationId xmlns:a16="http://schemas.microsoft.com/office/drawing/2014/main" id="{74092107-9ADA-41DD-B5B9-A17D59AECB11}"/>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kern="1200">
                <a:solidFill>
                  <a:schemeClr val="bg1"/>
                </a:solidFill>
                <a:latin typeface="+mn-lt"/>
                <a:ea typeface="+mn-ea"/>
                <a:cs typeface="+mn-cs"/>
              </a:rPr>
              <a:t>Not to be confused with Availability Zones</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3" name="Rectangle 22" descr="Marker">
            <a:extLst>
              <a:ext uri="{FF2B5EF4-FFF2-40B4-BE49-F238E27FC236}">
                <a16:creationId xmlns:a16="http://schemas.microsoft.com/office/drawing/2014/main" id="{AE622C1C-90D6-49AF-B8DB-802B1CEC38A4}"/>
              </a:ext>
            </a:extLst>
          </p:cNvPr>
          <p:cNvSpPr/>
          <p:nvPr/>
        </p:nvSpPr>
        <p:spPr>
          <a:xfrm>
            <a:off x="526073" y="2863901"/>
            <a:ext cx="680904" cy="68090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sp>
      <p:graphicFrame>
        <p:nvGraphicFramePr>
          <p:cNvPr id="12" name="Content Placeholder 8">
            <a:extLst>
              <a:ext uri="{FF2B5EF4-FFF2-40B4-BE49-F238E27FC236}">
                <a16:creationId xmlns:a16="http://schemas.microsoft.com/office/drawing/2014/main" id="{C6267FBB-1E29-4D56-998E-99B67B173FD3}"/>
              </a:ext>
            </a:extLst>
          </p:cNvPr>
          <p:cNvGraphicFramePr>
            <a:graphicFrameLocks/>
          </p:cNvGraphicFramePr>
          <p:nvPr>
            <p:extLst>
              <p:ext uri="{D42A27DB-BD31-4B8C-83A1-F6EECF244321}">
                <p14:modId xmlns:p14="http://schemas.microsoft.com/office/powerpoint/2010/main" val="1716355652"/>
              </p:ext>
            </p:extLst>
          </p:nvPr>
        </p:nvGraphicFramePr>
        <p:xfrm>
          <a:off x="854042" y="307731"/>
          <a:ext cx="10428817" cy="3997641"/>
        </p:xfrm>
        <a:graphic>
          <a:graphicData uri="http://schemas.openxmlformats.org/drawingml/2006/table">
            <a:tbl>
              <a:tblPr firstRow="1" bandRow="1">
                <a:noFill/>
              </a:tblPr>
              <a:tblGrid>
                <a:gridCol w="2804768">
                  <a:extLst>
                    <a:ext uri="{9D8B030D-6E8A-4147-A177-3AD203B41FA5}">
                      <a16:colId xmlns:a16="http://schemas.microsoft.com/office/drawing/2014/main" val="2806508721"/>
                    </a:ext>
                  </a:extLst>
                </a:gridCol>
                <a:gridCol w="7624049">
                  <a:extLst>
                    <a:ext uri="{9D8B030D-6E8A-4147-A177-3AD203B41FA5}">
                      <a16:colId xmlns:a16="http://schemas.microsoft.com/office/drawing/2014/main" val="1989241174"/>
                    </a:ext>
                  </a:extLst>
                </a:gridCol>
              </a:tblGrid>
              <a:tr h="734140">
                <a:tc>
                  <a:txBody>
                    <a:bodyPr/>
                    <a:lstStyle/>
                    <a:p>
                      <a:pPr algn="l" fontAlgn="b"/>
                      <a:r>
                        <a:rPr lang="en-ZA" sz="2100" b="1">
                          <a:solidFill>
                            <a:srgbClr val="FFFFFF"/>
                          </a:solidFill>
                          <a:effectLst/>
                        </a:rPr>
                        <a:t>Zone</a:t>
                      </a:r>
                    </a:p>
                  </a:txBody>
                  <a:tcPr marL="308195" marR="184916" marT="184916" marB="184916" anchor="b">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ZA" sz="2100" b="1">
                          <a:solidFill>
                            <a:srgbClr val="FFFFFF"/>
                          </a:solidFill>
                          <a:effectLst/>
                        </a:rPr>
                        <a:t>Areas</a:t>
                      </a:r>
                    </a:p>
                  </a:txBody>
                  <a:tcPr marL="308195" marR="184916" marT="184916" marB="184916" anchor="b">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513697342"/>
                  </a:ext>
                </a:extLst>
              </a:tr>
              <a:tr h="1061081">
                <a:tc>
                  <a:txBody>
                    <a:bodyPr/>
                    <a:lstStyle/>
                    <a:p>
                      <a:pPr algn="l" fontAlgn="t"/>
                      <a:r>
                        <a:rPr lang="en-ZA" sz="2100">
                          <a:solidFill>
                            <a:schemeClr val="tx1">
                              <a:lumMod val="85000"/>
                              <a:lumOff val="15000"/>
                            </a:schemeClr>
                          </a:solidFill>
                          <a:effectLst/>
                        </a:rPr>
                        <a:t>Zone 1</a:t>
                      </a:r>
                    </a:p>
                  </a:txBody>
                  <a:tcPr marL="308195" marR="184916" marT="184916" marB="184916">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r>
                        <a:rPr lang="en-GB" sz="2100">
                          <a:solidFill>
                            <a:schemeClr val="tx1">
                              <a:lumMod val="85000"/>
                              <a:lumOff val="15000"/>
                            </a:schemeClr>
                          </a:solidFill>
                          <a:effectLst/>
                        </a:rPr>
                        <a:t>United States, US Government, Europe, Canada, UK, France, Switzerland</a:t>
                      </a:r>
                    </a:p>
                  </a:txBody>
                  <a:tcPr marL="308195" marR="184916" marT="184916" marB="184916">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399856109"/>
                  </a:ext>
                </a:extLst>
              </a:tr>
              <a:tr h="734140">
                <a:tc>
                  <a:txBody>
                    <a:bodyPr/>
                    <a:lstStyle/>
                    <a:p>
                      <a:pPr algn="l" fontAlgn="t"/>
                      <a:r>
                        <a:rPr lang="en-ZA" sz="2100">
                          <a:solidFill>
                            <a:schemeClr val="tx1">
                              <a:lumMod val="85000"/>
                              <a:lumOff val="15000"/>
                            </a:schemeClr>
                          </a:solidFill>
                          <a:effectLst/>
                        </a:rPr>
                        <a:t>Zone 2</a:t>
                      </a:r>
                    </a:p>
                  </a:txBody>
                  <a:tcPr marL="308195" marR="184916" marT="184916" marB="1849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r>
                        <a:rPr lang="en-ZA" sz="2100">
                          <a:solidFill>
                            <a:schemeClr val="tx1">
                              <a:lumMod val="85000"/>
                              <a:lumOff val="15000"/>
                            </a:schemeClr>
                          </a:solidFill>
                          <a:effectLst/>
                        </a:rPr>
                        <a:t>East Asia, Southeast Asia, Japan, Australia, India, Korea</a:t>
                      </a:r>
                    </a:p>
                  </a:txBody>
                  <a:tcPr marL="308195" marR="184916" marT="184916" marB="1849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772590709"/>
                  </a:ext>
                </a:extLst>
              </a:tr>
              <a:tr h="734140">
                <a:tc>
                  <a:txBody>
                    <a:bodyPr/>
                    <a:lstStyle/>
                    <a:p>
                      <a:pPr algn="l" fontAlgn="t"/>
                      <a:r>
                        <a:rPr lang="en-ZA" sz="2100">
                          <a:solidFill>
                            <a:schemeClr val="tx1">
                              <a:lumMod val="85000"/>
                              <a:lumOff val="15000"/>
                            </a:schemeClr>
                          </a:solidFill>
                          <a:effectLst/>
                        </a:rPr>
                        <a:t>Zone 3</a:t>
                      </a:r>
                    </a:p>
                  </a:txBody>
                  <a:tcPr marL="308195" marR="184916" marT="184916" marB="184916">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r>
                        <a:rPr lang="en-ZA" sz="2100" dirty="0">
                          <a:solidFill>
                            <a:schemeClr val="tx1">
                              <a:lumMod val="85000"/>
                              <a:lumOff val="15000"/>
                            </a:schemeClr>
                          </a:solidFill>
                          <a:effectLst/>
                        </a:rPr>
                        <a:t>Brazil, South Africa, UAE</a:t>
                      </a:r>
                    </a:p>
                  </a:txBody>
                  <a:tcPr marL="308195" marR="184916" marT="184916" marB="184916">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962901338"/>
                  </a:ext>
                </a:extLst>
              </a:tr>
              <a:tr h="734140">
                <a:tc>
                  <a:txBody>
                    <a:bodyPr/>
                    <a:lstStyle/>
                    <a:p>
                      <a:pPr algn="l" fontAlgn="t"/>
                      <a:r>
                        <a:rPr lang="en-ZA" sz="2100">
                          <a:solidFill>
                            <a:schemeClr val="tx1">
                              <a:lumMod val="85000"/>
                              <a:lumOff val="15000"/>
                            </a:schemeClr>
                          </a:solidFill>
                          <a:effectLst/>
                        </a:rPr>
                        <a:t>DE Zone 1</a:t>
                      </a:r>
                    </a:p>
                  </a:txBody>
                  <a:tcPr marL="308195" marR="184916" marT="184916" marB="184916">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l" fontAlgn="t"/>
                      <a:r>
                        <a:rPr lang="en-ZA" sz="2100" dirty="0">
                          <a:solidFill>
                            <a:schemeClr val="tx1">
                              <a:lumMod val="85000"/>
                              <a:lumOff val="15000"/>
                            </a:schemeClr>
                          </a:solidFill>
                          <a:effectLst/>
                        </a:rPr>
                        <a:t>Germany</a:t>
                      </a:r>
                    </a:p>
                  </a:txBody>
                  <a:tcPr marL="308195" marR="184916" marT="184916" marB="184916">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71617278"/>
                  </a:ext>
                </a:extLst>
              </a:tr>
            </a:tbl>
          </a:graphicData>
        </a:graphic>
      </p:graphicFrame>
    </p:spTree>
    <p:extLst>
      <p:ext uri="{BB962C8B-B14F-4D97-AF65-F5344CB8AC3E}">
        <p14:creationId xmlns:p14="http://schemas.microsoft.com/office/powerpoint/2010/main" val="3752123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0"/>
                                        <p:tgtEl>
                                          <p:spTgt spid="23"/>
                                        </p:tgtEl>
                                      </p:cBhvr>
                                    </p:animEffect>
                                    <p:anim calcmode="lin" valueType="num">
                                      <p:cBhvr>
                                        <p:cTn id="8" dur="5000" fill="hold"/>
                                        <p:tgtEl>
                                          <p:spTgt spid="23"/>
                                        </p:tgtEl>
                                        <p:attrNameLst>
                                          <p:attrName>ppt_w</p:attrName>
                                        </p:attrNameLst>
                                      </p:cBhvr>
                                      <p:tavLst>
                                        <p:tav tm="0" fmla="#ppt_w*sin(2.5*pi*$)">
                                          <p:val>
                                            <p:fltVal val="0"/>
                                          </p:val>
                                        </p:tav>
                                        <p:tav tm="100000">
                                          <p:val>
                                            <p:fltVal val="1"/>
                                          </p:val>
                                        </p:tav>
                                      </p:tavLst>
                                    </p:anim>
                                    <p:anim calcmode="lin" valueType="num">
                                      <p:cBhvr>
                                        <p:cTn id="9" dur="5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00361"/>
            <a:ext cx="9144000" cy="584775"/>
          </a:xfrm>
        </p:spPr>
        <p:txBody>
          <a:bodyPr/>
          <a:lstStyle/>
          <a:p>
            <a:r>
              <a:rPr lang="en-US" sz="3800">
                <a:cs typeface="Segoe UI"/>
              </a:rPr>
              <a:t>“How much will the Cloud cost?”</a:t>
            </a:r>
          </a:p>
        </p:txBody>
      </p:sp>
    </p:spTree>
    <p:extLst>
      <p:ext uri="{BB962C8B-B14F-4D97-AF65-F5344CB8AC3E}">
        <p14:creationId xmlns:p14="http://schemas.microsoft.com/office/powerpoint/2010/main" val="32099510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00361"/>
            <a:ext cx="9144000" cy="584775"/>
          </a:xfrm>
        </p:spPr>
        <p:txBody>
          <a:bodyPr/>
          <a:lstStyle/>
          <a:p>
            <a:r>
              <a:rPr lang="en-US" sz="3800">
                <a:cs typeface="Segoe UI"/>
              </a:rPr>
              <a:t>It depends.</a:t>
            </a:r>
          </a:p>
        </p:txBody>
      </p:sp>
    </p:spTree>
    <p:extLst>
      <p:ext uri="{BB962C8B-B14F-4D97-AF65-F5344CB8AC3E}">
        <p14:creationId xmlns:p14="http://schemas.microsoft.com/office/powerpoint/2010/main" val="32185507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2|6.5"/>
</p:tagLst>
</file>

<file path=ppt/tags/tag2.xml><?xml version="1.0" encoding="utf-8"?>
<p:tagLst xmlns:a="http://schemas.openxmlformats.org/drawingml/2006/main" xmlns:r="http://schemas.openxmlformats.org/officeDocument/2006/relationships" xmlns:p="http://schemas.openxmlformats.org/presentationml/2006/main">
  <p:tag name="TIMING" val="|22|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2828</Words>
  <Application>Microsoft Office PowerPoint</Application>
  <PresentationFormat>Widescreen</PresentationFormat>
  <Paragraphs>319</Paragraphs>
  <Slides>30</Slides>
  <Notes>26</Notes>
  <HiddenSlides>3</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Arial</vt:lpstr>
      <vt:lpstr>Calibri</vt:lpstr>
      <vt:lpstr>Calibri Light</vt:lpstr>
      <vt:lpstr>Consolas</vt:lpstr>
      <vt:lpstr>Myriad Pro</vt:lpstr>
      <vt:lpstr>Segoe UI</vt:lpstr>
      <vt:lpstr>Segoe UI Light</vt:lpstr>
      <vt:lpstr>Segoe UI Semibold</vt:lpstr>
      <vt:lpstr>Segoe UI Semilight</vt:lpstr>
      <vt:lpstr>Tw Cen MT</vt:lpstr>
      <vt:lpstr>Wingdings</vt:lpstr>
      <vt:lpstr>Office Theme</vt:lpstr>
      <vt:lpstr>White Template</vt:lpstr>
      <vt:lpstr>Azure Cost Management</vt:lpstr>
      <vt:lpstr>Happy “Cupcake” Day</vt:lpstr>
      <vt:lpstr>PowerPoint Presentation</vt:lpstr>
      <vt:lpstr>Calculate the cost  of one cupcake</vt:lpstr>
      <vt:lpstr>Usage meters </vt:lpstr>
      <vt:lpstr>Factors affecting costs</vt:lpstr>
      <vt:lpstr>Zones</vt:lpstr>
      <vt:lpstr>“How much will the Cloud cost?”</vt:lpstr>
      <vt:lpstr>It depends.</vt:lpstr>
      <vt:lpstr>Azure Pricing Calculator (DEMO)</vt:lpstr>
      <vt:lpstr>PowerPoint Presentation</vt:lpstr>
      <vt:lpstr>Who is responsible for Cloud Cost?</vt:lpstr>
      <vt:lpstr>Capital Expenditure (CapEx)</vt:lpstr>
      <vt:lpstr>“Will the Cloud be cheaper?”</vt:lpstr>
      <vt:lpstr>PowerPoint Presentation</vt:lpstr>
      <vt:lpstr>Azure Total Cost of Ownership Calculator (DEMO)</vt:lpstr>
      <vt:lpstr>Role Based  Access Control</vt:lpstr>
      <vt:lpstr>Resource tags</vt:lpstr>
      <vt:lpstr>Azure Policy</vt:lpstr>
      <vt:lpstr>PowerPoint Presentation</vt:lpstr>
      <vt:lpstr>Azure Budgets (DEMO)</vt:lpstr>
      <vt:lpstr>PowerPoint Presentation</vt:lpstr>
      <vt:lpstr>Azure Cost Analysis (DEMO)</vt:lpstr>
      <vt:lpstr>PowerPoint Presentation</vt:lpstr>
      <vt:lpstr>Azure Advisor</vt:lpstr>
      <vt:lpstr>AWS Cost Data via Azure Cost Management</vt:lpstr>
      <vt:lpstr>PowerPoint Presentation</vt:lpstr>
      <vt:lpstr>Cost Management tools in Azure</vt:lpstr>
      <vt:lpstr>Appmigration.microsoft.com</vt:lpstr>
      <vt:lpstr>Azure Migrate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Matthew Levy</dc:creator>
  <cp:lastModifiedBy>Matthew Levy</cp:lastModifiedBy>
  <cp:revision>11</cp:revision>
  <dcterms:created xsi:type="dcterms:W3CDTF">2020-02-14T02:46:48Z</dcterms:created>
  <dcterms:modified xsi:type="dcterms:W3CDTF">2020-02-17T06:58:09Z</dcterms:modified>
</cp:coreProperties>
</file>